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429" r:id="rId3"/>
    <p:sldId id="443" r:id="rId4"/>
    <p:sldId id="444" r:id="rId5"/>
    <p:sldId id="445" r:id="rId6"/>
    <p:sldId id="442" r:id="rId7"/>
    <p:sldId id="438" r:id="rId8"/>
    <p:sldId id="432" r:id="rId9"/>
    <p:sldId id="439" r:id="rId10"/>
    <p:sldId id="428" r:id="rId11"/>
    <p:sldId id="282" r:id="rId12"/>
    <p:sldId id="302" r:id="rId13"/>
    <p:sldId id="291" r:id="rId14"/>
    <p:sldId id="281" r:id="rId15"/>
    <p:sldId id="440" r:id="rId16"/>
    <p:sldId id="441" r:id="rId17"/>
    <p:sldId id="437" r:id="rId18"/>
    <p:sldId id="435" r:id="rId19"/>
    <p:sldId id="434" r:id="rId20"/>
    <p:sldId id="295" r:id="rId2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A8B06"/>
    <a:srgbClr val="009900"/>
    <a:srgbClr val="0033CC"/>
    <a:srgbClr val="EB7237"/>
    <a:srgbClr val="737373"/>
    <a:srgbClr val="AFAFAF"/>
    <a:srgbClr val="F6F6F6"/>
    <a:srgbClr val="767171"/>
    <a:srgbClr val="A7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55" autoAdjust="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76630-EC1C-4A44-99FA-5DEA7D46EC37}" type="doc">
      <dgm:prSet loTypeId="urn:microsoft.com/office/officeart/2005/8/layout/vList4" loCatId="list" qsTypeId="urn:microsoft.com/office/officeart/2005/8/quickstyle/simple4#1" qsCatId="simple" csTypeId="urn:microsoft.com/office/officeart/2005/8/colors/accent1_2#1" csCatId="accent1" phldr="1"/>
      <dgm:spPr/>
      <dgm:t>
        <a:bodyPr/>
        <a:lstStyle/>
        <a:p>
          <a:endParaRPr lang="es-PE"/>
        </a:p>
      </dgm:t>
    </dgm:pt>
    <dgm:pt modelId="{33BF5517-DA3D-4593-BF26-76112ACD79EF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Producción Permanente</a:t>
          </a:r>
        </a:p>
      </dgm:t>
    </dgm:pt>
    <dgm:pt modelId="{F56D1EEF-FBC7-463D-BC1A-10CEEF3596C7}" type="parTrans" cxnId="{5FECC53B-62C3-4466-AA92-DBFDD18333F6}">
      <dgm:prSet/>
      <dgm:spPr/>
      <dgm:t>
        <a:bodyPr/>
        <a:lstStyle/>
        <a:p>
          <a:endParaRPr lang="es-PE" sz="3600"/>
        </a:p>
      </dgm:t>
    </dgm:pt>
    <dgm:pt modelId="{63F484FF-AA34-49EC-9DAF-03E207B4510B}" type="sibTrans" cxnId="{5FECC53B-62C3-4466-AA92-DBFDD18333F6}">
      <dgm:prSet/>
      <dgm:spPr/>
      <dgm:t>
        <a:bodyPr/>
        <a:lstStyle/>
        <a:p>
          <a:endParaRPr lang="es-PE" sz="3600"/>
        </a:p>
      </dgm:t>
    </dgm:pt>
    <dgm:pt modelId="{57D057A7-9FEF-4111-918A-43BB5030A25A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Bosques de categoría I</a:t>
          </a:r>
        </a:p>
      </dgm:t>
    </dgm:pt>
    <dgm:pt modelId="{DBBB7060-B0EB-42C2-81E8-1741842B9174}" type="parTrans" cxnId="{1923E341-A87D-48EB-8B99-AC606997CE87}">
      <dgm:prSet/>
      <dgm:spPr/>
      <dgm:t>
        <a:bodyPr/>
        <a:lstStyle/>
        <a:p>
          <a:endParaRPr lang="es-PE" sz="3600"/>
        </a:p>
      </dgm:t>
    </dgm:pt>
    <dgm:pt modelId="{F772775E-BEFC-4130-9AC5-08585B3F941A}" type="sibTrans" cxnId="{1923E341-A87D-48EB-8B99-AC606997CE87}">
      <dgm:prSet/>
      <dgm:spPr/>
      <dgm:t>
        <a:bodyPr/>
        <a:lstStyle/>
        <a:p>
          <a:endParaRPr lang="es-PE" sz="3600"/>
        </a:p>
      </dgm:t>
    </dgm:pt>
    <dgm:pt modelId="{3B780BB9-C59F-4550-BE49-D2DBA5BF7A5A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1228472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Protección y Conservación Ecológica</a:t>
          </a:r>
        </a:p>
      </dgm:t>
    </dgm:pt>
    <dgm:pt modelId="{220D878F-50B6-414E-9E7B-6A1E676BB100}" type="parTrans" cxnId="{18786025-EEF6-4A71-A483-E2A8C63D4330}">
      <dgm:prSet/>
      <dgm:spPr/>
      <dgm:t>
        <a:bodyPr/>
        <a:lstStyle/>
        <a:p>
          <a:endParaRPr lang="es-PE" sz="3600"/>
        </a:p>
      </dgm:t>
    </dgm:pt>
    <dgm:pt modelId="{C54DE2D9-9E9A-472C-83C0-B7433C7B67E2}" type="sibTrans" cxnId="{18786025-EEF6-4A71-A483-E2A8C63D4330}">
      <dgm:prSet/>
      <dgm:spPr/>
      <dgm:t>
        <a:bodyPr/>
        <a:lstStyle/>
        <a:p>
          <a:endParaRPr lang="es-PE" sz="3600"/>
        </a:p>
      </dgm:t>
    </dgm:pt>
    <dgm:pt modelId="{AACE8F7C-074A-42DC-AC88-E1195BDF465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2484229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Recuperación</a:t>
          </a:r>
        </a:p>
      </dgm:t>
    </dgm:pt>
    <dgm:pt modelId="{1C018EE6-EE1E-4E99-9656-04D2C9A9C774}" type="parTrans" cxnId="{A619D2C7-411E-4D6B-9033-BE89CDEEF2FD}">
      <dgm:prSet/>
      <dgm:spPr/>
      <dgm:t>
        <a:bodyPr/>
        <a:lstStyle/>
        <a:p>
          <a:endParaRPr lang="es-PE" sz="3600"/>
        </a:p>
      </dgm:t>
    </dgm:pt>
    <dgm:pt modelId="{593DC191-A53F-484A-9AB3-FDF674E25FBF}" type="sibTrans" cxnId="{A619D2C7-411E-4D6B-9033-BE89CDEEF2FD}">
      <dgm:prSet/>
      <dgm:spPr/>
      <dgm:t>
        <a:bodyPr/>
        <a:lstStyle/>
        <a:p>
          <a:endParaRPr lang="es-PE" sz="3600"/>
        </a:p>
      </dgm:t>
    </dgm:pt>
    <dgm:pt modelId="{4511DCA8-604A-4B7B-A8C1-73B610F86111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3726344"/>
          <a:ext cx="6552728" cy="1258302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pPr>
            <a:spcAft>
              <a:spcPct val="15000"/>
            </a:spcAft>
          </a:pPr>
          <a:r>
            <a:rPr lang="es-PE" sz="11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Reserva de tierras para pueblos indígenas en situación de aislamiento o contacto inicial</a:t>
          </a:r>
        </a:p>
      </dgm:t>
    </dgm:pt>
    <dgm:pt modelId="{F1FB5A8B-9E1F-4DAE-B268-CA704D326915}" type="parTrans" cxnId="{A1F69104-3B03-461E-BB24-88E42557C3E8}">
      <dgm:prSet/>
      <dgm:spPr/>
      <dgm:t>
        <a:bodyPr/>
        <a:lstStyle/>
        <a:p>
          <a:endParaRPr lang="es-PE" sz="3600"/>
        </a:p>
      </dgm:t>
    </dgm:pt>
    <dgm:pt modelId="{5A6CABD1-2CFF-46C9-BC7E-915CABAF1FFD}" type="sibTrans" cxnId="{A1F69104-3B03-461E-BB24-88E42557C3E8}">
      <dgm:prSet/>
      <dgm:spPr/>
      <dgm:t>
        <a:bodyPr/>
        <a:lstStyle/>
        <a:p>
          <a:endParaRPr lang="es-PE" sz="3600"/>
        </a:p>
      </dgm:t>
    </dgm:pt>
    <dgm:pt modelId="{CDACF431-EDC4-4F59-ACBC-C0F3D0EBAA9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Bosques de categoría II</a:t>
          </a:r>
        </a:p>
      </dgm:t>
    </dgm:pt>
    <dgm:pt modelId="{A35C616F-4FE9-4012-BF09-EA0B26EDCBEA}" type="parTrans" cxnId="{1F17AB75-8AE0-47A6-9535-CED54AB6D743}">
      <dgm:prSet/>
      <dgm:spPr/>
      <dgm:t>
        <a:bodyPr/>
        <a:lstStyle/>
        <a:p>
          <a:endParaRPr lang="es-PE" sz="3600"/>
        </a:p>
      </dgm:t>
    </dgm:pt>
    <dgm:pt modelId="{11227060-E123-42A3-A075-0C8E325CC5C7}" type="sibTrans" cxnId="{1F17AB75-8AE0-47A6-9535-CED54AB6D743}">
      <dgm:prSet/>
      <dgm:spPr/>
      <dgm:t>
        <a:bodyPr/>
        <a:lstStyle/>
        <a:p>
          <a:endParaRPr lang="es-PE" sz="3600"/>
        </a:p>
      </dgm:t>
    </dgm:pt>
    <dgm:pt modelId="{E600CA7A-DF11-47F2-AB1C-725C951739C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Bosques de categoría III</a:t>
          </a:r>
        </a:p>
      </dgm:t>
    </dgm:pt>
    <dgm:pt modelId="{7C0E8654-B4AD-4443-9EA0-DBD209FC83D3}" type="parTrans" cxnId="{8B24AFA3-4349-4C7C-9F89-90A0A0A1D8A3}">
      <dgm:prSet/>
      <dgm:spPr/>
      <dgm:t>
        <a:bodyPr/>
        <a:lstStyle/>
        <a:p>
          <a:endParaRPr lang="es-PE" sz="3600"/>
        </a:p>
      </dgm:t>
    </dgm:pt>
    <dgm:pt modelId="{B07917CD-145F-4DF0-8DBC-8B4B45BD307E}" type="sibTrans" cxnId="{8B24AFA3-4349-4C7C-9F89-90A0A0A1D8A3}">
      <dgm:prSet/>
      <dgm:spPr/>
      <dgm:t>
        <a:bodyPr/>
        <a:lstStyle/>
        <a:p>
          <a:endParaRPr lang="es-PE" sz="3600"/>
        </a:p>
      </dgm:t>
    </dgm:pt>
    <dgm:pt modelId="{6F6B46AE-7CAC-4EB6-97E7-7DD23D51124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Bosques plantados</a:t>
          </a:r>
        </a:p>
      </dgm:t>
    </dgm:pt>
    <dgm:pt modelId="{6DD53155-0058-480E-A6DB-DF61ED50F8E3}" type="parTrans" cxnId="{FBC2E415-935A-4C3A-A0A9-218F5E2D76EA}">
      <dgm:prSet/>
      <dgm:spPr/>
      <dgm:t>
        <a:bodyPr/>
        <a:lstStyle/>
        <a:p>
          <a:endParaRPr lang="es-PE" sz="3600"/>
        </a:p>
      </dgm:t>
    </dgm:pt>
    <dgm:pt modelId="{8FE2D95A-18A7-409B-82A1-274B86B8C6CB}" type="sibTrans" cxnId="{FBC2E415-935A-4C3A-A0A9-218F5E2D76EA}">
      <dgm:prSet/>
      <dgm:spPr/>
      <dgm:t>
        <a:bodyPr/>
        <a:lstStyle/>
        <a:p>
          <a:endParaRPr lang="es-PE" sz="3600"/>
        </a:p>
      </dgm:t>
    </dgm:pt>
    <dgm:pt modelId="{29309D9A-87C3-4487-8E23-18DC24C58FE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3726344"/>
          <a:ext cx="6552728" cy="1258302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s-PE" sz="18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Tratamiento Especial</a:t>
          </a:r>
        </a:p>
      </dgm:t>
    </dgm:pt>
    <dgm:pt modelId="{1FFF3FA0-C893-423F-AE88-9502CF299A29}" type="parTrans" cxnId="{7822DC28-9E27-432B-8238-C72E7819FC54}">
      <dgm:prSet/>
      <dgm:spPr/>
      <dgm:t>
        <a:bodyPr/>
        <a:lstStyle/>
        <a:p>
          <a:endParaRPr lang="es-PE" sz="3600"/>
        </a:p>
      </dgm:t>
    </dgm:pt>
    <dgm:pt modelId="{BF9B2F31-11A0-436A-B5AF-3EFB9AF43EFA}" type="sibTrans" cxnId="{7822DC28-9E27-432B-8238-C72E7819FC54}">
      <dgm:prSet/>
      <dgm:spPr/>
      <dgm:t>
        <a:bodyPr/>
        <a:lstStyle/>
        <a:p>
          <a:endParaRPr lang="es-PE" sz="3600"/>
        </a:p>
      </dgm:t>
    </dgm:pt>
    <dgm:pt modelId="{C556332A-F96D-4796-8851-30ED40E09D19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2484229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recuperación de la cobertura forestal con fines de producción maderera</a:t>
          </a:r>
        </a:p>
      </dgm:t>
    </dgm:pt>
    <dgm:pt modelId="{E0B0DB8D-B3E3-40CA-8CF0-8103F6CA725B}" type="parTrans" cxnId="{3DBCA844-F72F-4717-BDB0-38F8A300DB45}">
      <dgm:prSet/>
      <dgm:spPr/>
      <dgm:t>
        <a:bodyPr/>
        <a:lstStyle/>
        <a:p>
          <a:endParaRPr lang="es-PE" sz="3600"/>
        </a:p>
      </dgm:t>
    </dgm:pt>
    <dgm:pt modelId="{886D0190-B978-4E46-B090-08CC061A94DB}" type="sibTrans" cxnId="{3DBCA844-F72F-4717-BDB0-38F8A300DB45}">
      <dgm:prSet/>
      <dgm:spPr/>
      <dgm:t>
        <a:bodyPr/>
        <a:lstStyle/>
        <a:p>
          <a:endParaRPr lang="es-PE" sz="3600"/>
        </a:p>
      </dgm:t>
    </dgm:pt>
    <dgm:pt modelId="{3F5B0AD3-CA85-4885-B6DB-97E4AA8D408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2484229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recuperación de la cobertural forestal con fines de restauración y conservación</a:t>
          </a:r>
        </a:p>
      </dgm:t>
    </dgm:pt>
    <dgm:pt modelId="{C486DADB-89B7-4F53-A206-4BCE90F96FB1}" type="parTrans" cxnId="{CEFAACA1-6BA6-47EC-B788-937C843D1F1C}">
      <dgm:prSet/>
      <dgm:spPr/>
      <dgm:t>
        <a:bodyPr/>
        <a:lstStyle/>
        <a:p>
          <a:endParaRPr lang="es-PE" sz="3600"/>
        </a:p>
      </dgm:t>
    </dgm:pt>
    <dgm:pt modelId="{63C3A007-F83B-4C3A-A7E8-538BDC038A00}" type="sibTrans" cxnId="{CEFAACA1-6BA6-47EC-B788-937C843D1F1C}">
      <dgm:prSet/>
      <dgm:spPr/>
      <dgm:t>
        <a:bodyPr/>
        <a:lstStyle/>
        <a:p>
          <a:endParaRPr lang="es-PE" sz="3600"/>
        </a:p>
      </dgm:t>
    </dgm:pt>
    <dgm:pt modelId="{1448EC31-592E-455E-9F97-34B225A68CF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3726344"/>
          <a:ext cx="6552728" cy="1258302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pPr>
            <a:spcAft>
              <a:spcPct val="15000"/>
            </a:spcAft>
          </a:pPr>
          <a:r>
            <a:rPr lang="es-PE" sz="11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Zonas de producción agroforestal y silvopastoriles.</a:t>
          </a:r>
        </a:p>
      </dgm:t>
    </dgm:pt>
    <dgm:pt modelId="{C1EB1CEF-0E4D-4B9A-B059-FDE9B6C76E34}" type="parTrans" cxnId="{57F55072-0AA8-43DA-8E76-B5E6C83A414B}">
      <dgm:prSet/>
      <dgm:spPr/>
      <dgm:t>
        <a:bodyPr/>
        <a:lstStyle/>
        <a:p>
          <a:endParaRPr lang="es-PE" sz="3600"/>
        </a:p>
      </dgm:t>
    </dgm:pt>
    <dgm:pt modelId="{CFBC9F0A-3DC6-4C68-B4F4-F51F0AA781FB}" type="sibTrans" cxnId="{57F55072-0AA8-43DA-8E76-B5E6C83A414B}">
      <dgm:prSet/>
      <dgm:spPr/>
      <dgm:t>
        <a:bodyPr/>
        <a:lstStyle/>
        <a:p>
          <a:endParaRPr lang="es-PE" sz="3600"/>
        </a:p>
      </dgm:t>
    </dgm:pt>
    <dgm:pt modelId="{D437FBB6-0C52-48A9-8A57-F6CD73EE23AC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3726344"/>
          <a:ext cx="6552728" cy="1258302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pPr>
            <a:spcAft>
              <a:spcPct val="15000"/>
            </a:spcAft>
          </a:pPr>
          <a:r>
            <a:rPr lang="es-PE" sz="11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Bosques residuales o remanentes</a:t>
          </a:r>
        </a:p>
      </dgm:t>
    </dgm:pt>
    <dgm:pt modelId="{2BDC58A9-57BA-4D86-AD29-0AFD3A602CD8}" type="parTrans" cxnId="{4D1F3425-3236-4621-A1EB-E610F44FA475}">
      <dgm:prSet/>
      <dgm:spPr/>
      <dgm:t>
        <a:bodyPr/>
        <a:lstStyle/>
        <a:p>
          <a:endParaRPr lang="es-PE" sz="3600"/>
        </a:p>
      </dgm:t>
    </dgm:pt>
    <dgm:pt modelId="{6DC448A9-F546-450C-9AE7-D1E8AAC2F2E8}" type="sibTrans" cxnId="{4D1F3425-3236-4621-A1EB-E610F44FA475}">
      <dgm:prSet/>
      <dgm:spPr/>
      <dgm:t>
        <a:bodyPr/>
        <a:lstStyle/>
        <a:p>
          <a:endParaRPr lang="es-PE" sz="3600"/>
        </a:p>
      </dgm:t>
    </dgm:pt>
    <dgm:pt modelId="{36D8B792-A71F-4BDB-B12A-968F01C89BEA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3726344"/>
          <a:ext cx="6552728" cy="1258302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pPr>
            <a:spcAft>
              <a:spcPct val="15000"/>
            </a:spcAft>
          </a:pPr>
          <a:r>
            <a:rPr lang="es-PE" sz="11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Asociaciones vegetales no boscosas</a:t>
          </a:r>
        </a:p>
      </dgm:t>
    </dgm:pt>
    <dgm:pt modelId="{03B2F211-28F1-41ED-97E6-D981623640C6}" type="parTrans" cxnId="{2AC1F87A-6100-4D0C-96A3-E69886ABBC89}">
      <dgm:prSet/>
      <dgm:spPr/>
      <dgm:t>
        <a:bodyPr/>
        <a:lstStyle/>
        <a:p>
          <a:endParaRPr lang="es-PE" sz="3600"/>
        </a:p>
      </dgm:t>
    </dgm:pt>
    <dgm:pt modelId="{AC13913B-63BC-4040-91D0-DFE6DCFA644D}" type="sibTrans" cxnId="{2AC1F87A-6100-4D0C-96A3-E69886ABBC89}">
      <dgm:prSet/>
      <dgm:spPr/>
      <dgm:t>
        <a:bodyPr/>
        <a:lstStyle/>
        <a:p>
          <a:endParaRPr lang="es-PE" sz="3600"/>
        </a:p>
      </dgm:t>
    </dgm:pt>
    <dgm:pt modelId="{8351CDEA-6286-467A-AB7A-24A1A2DE0EA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1228472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Ecosistemas priorizados para la conservación de la biodiversidad</a:t>
          </a:r>
        </a:p>
      </dgm:t>
    </dgm:pt>
    <dgm:pt modelId="{EA055FE4-2E13-47F8-A3A5-8381A71DC2AE}" type="parTrans" cxnId="{19FC0611-71EF-4AE8-9DDA-DA1F29E00D97}">
      <dgm:prSet/>
      <dgm:spPr/>
      <dgm:t>
        <a:bodyPr/>
        <a:lstStyle/>
        <a:p>
          <a:endParaRPr lang="es-PE"/>
        </a:p>
      </dgm:t>
    </dgm:pt>
    <dgm:pt modelId="{6EF9F5B7-F2F0-4D19-BD1A-CD6C09311EE9}" type="sibTrans" cxnId="{19FC0611-71EF-4AE8-9DDA-DA1F29E00D97}">
      <dgm:prSet/>
      <dgm:spPr/>
      <dgm:t>
        <a:bodyPr/>
        <a:lstStyle/>
        <a:p>
          <a:endParaRPr lang="es-PE"/>
        </a:p>
      </dgm:t>
    </dgm:pt>
    <dgm:pt modelId="{28466442-9D27-4A48-8E4C-E3659199DF7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0" y="1228472"/>
          <a:ext cx="6552728" cy="1141597"/>
        </a:xfrm>
        <a:solidFill>
          <a:srgbClr val="9BBB59">
            <a:lumMod val="40000"/>
            <a:lumOff val="60000"/>
          </a:srgbClr>
        </a:solidFill>
        <a:ln w="25400" cap="flat" cmpd="sng" algn="ctr">
          <a:solidFill>
            <a:srgbClr val="689639"/>
          </a:solidFill>
          <a:prstDash val="solid"/>
        </a:ln>
        <a:effectLst/>
      </dgm:spPr>
      <dgm:t>
        <a:bodyPr/>
        <a:lstStyle/>
        <a:p>
          <a:r>
            <a:rPr lang="es-PE" sz="1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Áreas Naturales Protegidas</a:t>
          </a:r>
          <a:endParaRPr lang="es-PE" sz="1100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A70EDF65-1806-4A5A-9D35-3E71907FB8F6}" type="parTrans" cxnId="{AEAD3C0C-D00F-4F28-AFCD-ABE256886171}">
      <dgm:prSet/>
      <dgm:spPr/>
      <dgm:t>
        <a:bodyPr/>
        <a:lstStyle/>
        <a:p>
          <a:endParaRPr lang="es-PE"/>
        </a:p>
      </dgm:t>
    </dgm:pt>
    <dgm:pt modelId="{616300FB-52DA-4DA8-937F-B86003846B9D}" type="sibTrans" cxnId="{AEAD3C0C-D00F-4F28-AFCD-ABE256886171}">
      <dgm:prSet/>
      <dgm:spPr/>
      <dgm:t>
        <a:bodyPr/>
        <a:lstStyle/>
        <a:p>
          <a:endParaRPr lang="es-PE"/>
        </a:p>
      </dgm:t>
    </dgm:pt>
    <dgm:pt modelId="{3D0A8865-8872-4B89-A110-620F24B0A03F}" type="pres">
      <dgm:prSet presAssocID="{DBE76630-EC1C-4A44-99FA-5DEA7D46EC3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BD3A81-1355-487B-BF2E-21722D3CCC53}" type="pres">
      <dgm:prSet presAssocID="{33BF5517-DA3D-4593-BF26-76112ACD79EF}" presName="comp" presStyleCnt="0"/>
      <dgm:spPr/>
    </dgm:pt>
    <dgm:pt modelId="{93979983-BF5A-49FF-8906-6F44DB3E4FBE}" type="pres">
      <dgm:prSet presAssocID="{33BF5517-DA3D-4593-BF26-76112ACD79EF}" presName="box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95B21D4-4CF4-4414-8C4E-553FAD6BC980}" type="pres">
      <dgm:prSet presAssocID="{33BF5517-DA3D-4593-BF26-76112ACD79EF}" presName="img" presStyleLbl="fgImgPlace1" presStyleIdx="0" presStyleCnt="4"/>
      <dgm:spPr>
        <a:xfrm>
          <a:off x="114159" y="114159"/>
          <a:ext cx="1310545" cy="9132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D4CBE50A-C2C3-4398-966E-25EF4B04D823}" type="pres">
      <dgm:prSet presAssocID="{33BF5517-DA3D-4593-BF26-76112ACD79E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2F9B41-6FCD-4076-9F87-84778D2B2957}" type="pres">
      <dgm:prSet presAssocID="{63F484FF-AA34-49EC-9DAF-03E207B4510B}" presName="spacer" presStyleCnt="0"/>
      <dgm:spPr/>
    </dgm:pt>
    <dgm:pt modelId="{73093881-661F-4193-91E1-39E93016EEF9}" type="pres">
      <dgm:prSet presAssocID="{3B780BB9-C59F-4550-BE49-D2DBA5BF7A5A}" presName="comp" presStyleCnt="0"/>
      <dgm:spPr/>
    </dgm:pt>
    <dgm:pt modelId="{06EAB76B-135C-499E-9536-70ADD144E3B5}" type="pres">
      <dgm:prSet presAssocID="{3B780BB9-C59F-4550-BE49-D2DBA5BF7A5A}" presName="box" presStyleLbl="node1" presStyleIdx="1" presStyleCnt="4" custLinFactNeighborY="-23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0E638F72-3377-40FF-B267-77C61B41FFB1}" type="pres">
      <dgm:prSet presAssocID="{3B780BB9-C59F-4550-BE49-D2DBA5BF7A5A}" presName="img" presStyleLbl="fgImgPlace1" presStyleIdx="1" presStyleCnt="4"/>
      <dgm:spPr>
        <a:xfrm>
          <a:off x="114159" y="1369916"/>
          <a:ext cx="1310545" cy="9132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4DF89568-9213-498D-8938-766960D93C11}" type="pres">
      <dgm:prSet presAssocID="{3B780BB9-C59F-4550-BE49-D2DBA5BF7A5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F879F8-A5A5-418E-BBFC-07478DC58E11}" type="pres">
      <dgm:prSet presAssocID="{C54DE2D9-9E9A-472C-83C0-B7433C7B67E2}" presName="spacer" presStyleCnt="0"/>
      <dgm:spPr/>
    </dgm:pt>
    <dgm:pt modelId="{9B9DB873-0553-4C38-B2B7-4B9D516FFBD2}" type="pres">
      <dgm:prSet presAssocID="{AACE8F7C-074A-42DC-AC88-E1195BDF4654}" presName="comp" presStyleCnt="0"/>
      <dgm:spPr/>
    </dgm:pt>
    <dgm:pt modelId="{48F0E227-07DD-4331-9F3B-9254F80A8BA9}" type="pres">
      <dgm:prSet presAssocID="{AACE8F7C-074A-42DC-AC88-E1195BDF4654}" presName="box" presStyleLbl="node1" presStyleIdx="2" presStyleCnt="4" custLinFactNeighborY="-23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09702E25-8EC1-42DE-8EF0-9A0FE3C0314F}" type="pres">
      <dgm:prSet presAssocID="{AACE8F7C-074A-42DC-AC88-E1195BDF4654}" presName="img" presStyleLbl="fgImgPlace1" presStyleIdx="2" presStyleCnt="4"/>
      <dgm:spPr>
        <a:xfrm>
          <a:off x="114159" y="2625673"/>
          <a:ext cx="1310545" cy="9132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EAC79B52-5696-4461-B0A2-85614162254F}" type="pres">
      <dgm:prSet presAssocID="{AACE8F7C-074A-42DC-AC88-E1195BDF465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F05B6B-0BF7-4CCA-8EAA-AFC5C006F7E5}" type="pres">
      <dgm:prSet presAssocID="{593DC191-A53F-484A-9AB3-FDF674E25FBF}" presName="spacer" presStyleCnt="0"/>
      <dgm:spPr/>
    </dgm:pt>
    <dgm:pt modelId="{0B85278C-22E9-4FC6-9C4F-15CD79271A43}" type="pres">
      <dgm:prSet presAssocID="{29309D9A-87C3-4487-8E23-18DC24C58FE4}" presName="comp" presStyleCnt="0"/>
      <dgm:spPr/>
    </dgm:pt>
    <dgm:pt modelId="{6FDEED6B-771A-4E57-9EB2-E466A9EE51EC}" type="pres">
      <dgm:prSet presAssocID="{29309D9A-87C3-4487-8E23-18DC24C58FE4}" presName="box" presStyleLbl="node1" presStyleIdx="3" presStyleCnt="4" custScaleY="110223" custLinFactNeighborY="-358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AD2456D7-2D00-494F-9710-D854F8E28804}" type="pres">
      <dgm:prSet presAssocID="{29309D9A-87C3-4487-8E23-18DC24C58FE4}" presName="img" presStyleLbl="fgImgPlace1" presStyleIdx="3" presStyleCnt="4"/>
      <dgm:spPr>
        <a:xfrm>
          <a:off x="114159" y="3939783"/>
          <a:ext cx="1310545" cy="9132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489BCA1C-C983-425A-8E08-60C0A8D9F900}" type="pres">
      <dgm:prSet presAssocID="{29309D9A-87C3-4487-8E23-18DC24C58FE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23E341-A87D-48EB-8B99-AC606997CE87}" srcId="{33BF5517-DA3D-4593-BF26-76112ACD79EF}" destId="{57D057A7-9FEF-4111-918A-43BB5030A25A}" srcOrd="0" destOrd="0" parTransId="{DBBB7060-B0EB-42C2-81E8-1741842B9174}" sibTransId="{F772775E-BEFC-4130-9AC5-08585B3F941A}"/>
    <dgm:cxn modelId="{23BB8176-766D-48B2-ADEC-C8A572B4BB0A}" type="presOf" srcId="{3F5B0AD3-CA85-4885-B6DB-97E4AA8D4081}" destId="{EAC79B52-5696-4461-B0A2-85614162254F}" srcOrd="1" destOrd="2" presId="urn:microsoft.com/office/officeart/2005/8/layout/vList4"/>
    <dgm:cxn modelId="{6976A54E-158A-415C-9B39-0779ABC545EF}" type="presOf" srcId="{CDACF431-EDC4-4F59-ACBC-C0F3D0EBAA96}" destId="{D4CBE50A-C2C3-4398-966E-25EF4B04D823}" srcOrd="1" destOrd="2" presId="urn:microsoft.com/office/officeart/2005/8/layout/vList4"/>
    <dgm:cxn modelId="{5ABCEE18-ACA6-4630-B0FC-291901E1647F}" type="presOf" srcId="{4511DCA8-604A-4B7B-A8C1-73B610F86111}" destId="{489BCA1C-C983-425A-8E08-60C0A8D9F900}" srcOrd="1" destOrd="1" presId="urn:microsoft.com/office/officeart/2005/8/layout/vList4"/>
    <dgm:cxn modelId="{3DBCA844-F72F-4717-BDB0-38F8A300DB45}" srcId="{AACE8F7C-074A-42DC-AC88-E1195BDF4654}" destId="{C556332A-F96D-4796-8851-30ED40E09D19}" srcOrd="0" destOrd="0" parTransId="{E0B0DB8D-B3E3-40CA-8CF0-8103F6CA725B}" sibTransId="{886D0190-B978-4E46-B090-08CC061A94DB}"/>
    <dgm:cxn modelId="{2517039E-9669-4B42-BFA7-75B7DD1645D4}" type="presOf" srcId="{28466442-9D27-4A48-8E4C-E3659199DF74}" destId="{4DF89568-9213-498D-8938-766960D93C11}" srcOrd="1" destOrd="2" presId="urn:microsoft.com/office/officeart/2005/8/layout/vList4"/>
    <dgm:cxn modelId="{0D97E6DB-525A-4E2C-95EA-8FAF570E2E7F}" type="presOf" srcId="{E600CA7A-DF11-47F2-AB1C-725C951739C2}" destId="{93979983-BF5A-49FF-8906-6F44DB3E4FBE}" srcOrd="0" destOrd="3" presId="urn:microsoft.com/office/officeart/2005/8/layout/vList4"/>
    <dgm:cxn modelId="{C115C57D-D9DC-497A-BD07-638DF0E1949A}" type="presOf" srcId="{DBE76630-EC1C-4A44-99FA-5DEA7D46EC37}" destId="{3D0A8865-8872-4B89-A110-620F24B0A03F}" srcOrd="0" destOrd="0" presId="urn:microsoft.com/office/officeart/2005/8/layout/vList4"/>
    <dgm:cxn modelId="{307DA0BF-017B-458A-B70C-CDA5A583EE0F}" type="presOf" srcId="{3B780BB9-C59F-4550-BE49-D2DBA5BF7A5A}" destId="{4DF89568-9213-498D-8938-766960D93C11}" srcOrd="1" destOrd="0" presId="urn:microsoft.com/office/officeart/2005/8/layout/vList4"/>
    <dgm:cxn modelId="{52C368C3-5A3D-4DD8-BF5C-B92A70FF3C02}" type="presOf" srcId="{29309D9A-87C3-4487-8E23-18DC24C58FE4}" destId="{6FDEED6B-771A-4E57-9EB2-E466A9EE51EC}" srcOrd="0" destOrd="0" presId="urn:microsoft.com/office/officeart/2005/8/layout/vList4"/>
    <dgm:cxn modelId="{1F17AB75-8AE0-47A6-9535-CED54AB6D743}" srcId="{33BF5517-DA3D-4593-BF26-76112ACD79EF}" destId="{CDACF431-EDC4-4F59-ACBC-C0F3D0EBAA96}" srcOrd="1" destOrd="0" parTransId="{A35C616F-4FE9-4012-BF09-EA0B26EDCBEA}" sibTransId="{11227060-E123-42A3-A075-0C8E325CC5C7}"/>
    <dgm:cxn modelId="{4DB210B8-C279-467B-BEB5-E24690C1D48E}" type="presOf" srcId="{36D8B792-A71F-4BDB-B12A-968F01C89BEA}" destId="{6FDEED6B-771A-4E57-9EB2-E466A9EE51EC}" srcOrd="0" destOrd="4" presId="urn:microsoft.com/office/officeart/2005/8/layout/vList4"/>
    <dgm:cxn modelId="{FBC2E415-935A-4C3A-A0A9-218F5E2D76EA}" srcId="{33BF5517-DA3D-4593-BF26-76112ACD79EF}" destId="{6F6B46AE-7CAC-4EB6-97E7-7DD23D511249}" srcOrd="3" destOrd="0" parTransId="{6DD53155-0058-480E-A6DB-DF61ED50F8E3}" sibTransId="{8FE2D95A-18A7-409B-82A1-274B86B8C6CB}"/>
    <dgm:cxn modelId="{18786025-EEF6-4A71-A483-E2A8C63D4330}" srcId="{DBE76630-EC1C-4A44-99FA-5DEA7D46EC37}" destId="{3B780BB9-C59F-4550-BE49-D2DBA5BF7A5A}" srcOrd="1" destOrd="0" parTransId="{220D878F-50B6-414E-9E7B-6A1E676BB100}" sibTransId="{C54DE2D9-9E9A-472C-83C0-B7433C7B67E2}"/>
    <dgm:cxn modelId="{CEFAACA1-6BA6-47EC-B788-937C843D1F1C}" srcId="{AACE8F7C-074A-42DC-AC88-E1195BDF4654}" destId="{3F5B0AD3-CA85-4885-B6DB-97E4AA8D4081}" srcOrd="1" destOrd="0" parTransId="{C486DADB-89B7-4F53-A206-4BCE90F96FB1}" sibTransId="{63C3A007-F83B-4C3A-A7E8-538BDC038A00}"/>
    <dgm:cxn modelId="{2B5E7FD9-EE5A-4ACD-BD11-98676A3B0693}" type="presOf" srcId="{1448EC31-592E-455E-9F97-34B225A68CF9}" destId="{489BCA1C-C983-425A-8E08-60C0A8D9F900}" srcOrd="1" destOrd="2" presId="urn:microsoft.com/office/officeart/2005/8/layout/vList4"/>
    <dgm:cxn modelId="{47716A39-AAC9-41BE-95D3-26C298AA0A6C}" type="presOf" srcId="{8351CDEA-6286-467A-AB7A-24A1A2DE0EAD}" destId="{06EAB76B-135C-499E-9536-70ADD144E3B5}" srcOrd="0" destOrd="1" presId="urn:microsoft.com/office/officeart/2005/8/layout/vList4"/>
    <dgm:cxn modelId="{19FC0611-71EF-4AE8-9DDA-DA1F29E00D97}" srcId="{3B780BB9-C59F-4550-BE49-D2DBA5BF7A5A}" destId="{8351CDEA-6286-467A-AB7A-24A1A2DE0EAD}" srcOrd="0" destOrd="0" parTransId="{EA055FE4-2E13-47F8-A3A5-8381A71DC2AE}" sibTransId="{6EF9F5B7-F2F0-4D19-BD1A-CD6C09311EE9}"/>
    <dgm:cxn modelId="{188FE000-1A18-4AAC-A0A2-DDC4D106A712}" type="presOf" srcId="{33BF5517-DA3D-4593-BF26-76112ACD79EF}" destId="{D4CBE50A-C2C3-4398-966E-25EF4B04D823}" srcOrd="1" destOrd="0" presId="urn:microsoft.com/office/officeart/2005/8/layout/vList4"/>
    <dgm:cxn modelId="{AEAD3C0C-D00F-4F28-AFCD-ABE256886171}" srcId="{3B780BB9-C59F-4550-BE49-D2DBA5BF7A5A}" destId="{28466442-9D27-4A48-8E4C-E3659199DF74}" srcOrd="1" destOrd="0" parTransId="{A70EDF65-1806-4A5A-9D35-3E71907FB8F6}" sibTransId="{616300FB-52DA-4DA8-937F-B86003846B9D}"/>
    <dgm:cxn modelId="{57F55072-0AA8-43DA-8E76-B5E6C83A414B}" srcId="{29309D9A-87C3-4487-8E23-18DC24C58FE4}" destId="{1448EC31-592E-455E-9F97-34B225A68CF9}" srcOrd="1" destOrd="0" parTransId="{C1EB1CEF-0E4D-4B9A-B059-FDE9B6C76E34}" sibTransId="{CFBC9F0A-3DC6-4C68-B4F4-F51F0AA781FB}"/>
    <dgm:cxn modelId="{8A20E50F-6814-499C-BF92-B02BF0260F3E}" type="presOf" srcId="{1448EC31-592E-455E-9F97-34B225A68CF9}" destId="{6FDEED6B-771A-4E57-9EB2-E466A9EE51EC}" srcOrd="0" destOrd="2" presId="urn:microsoft.com/office/officeart/2005/8/layout/vList4"/>
    <dgm:cxn modelId="{B04C420D-B432-475D-8866-09ED9C76A7D0}" type="presOf" srcId="{57D057A7-9FEF-4111-918A-43BB5030A25A}" destId="{93979983-BF5A-49FF-8906-6F44DB3E4FBE}" srcOrd="0" destOrd="1" presId="urn:microsoft.com/office/officeart/2005/8/layout/vList4"/>
    <dgm:cxn modelId="{67CE3720-EF2E-4619-AC57-AD3926CDDAE2}" type="presOf" srcId="{AACE8F7C-074A-42DC-AC88-E1195BDF4654}" destId="{EAC79B52-5696-4461-B0A2-85614162254F}" srcOrd="1" destOrd="0" presId="urn:microsoft.com/office/officeart/2005/8/layout/vList4"/>
    <dgm:cxn modelId="{59BEC803-40D5-419A-98EA-C78C4D55D236}" type="presOf" srcId="{C556332A-F96D-4796-8851-30ED40E09D19}" destId="{48F0E227-07DD-4331-9F3B-9254F80A8BA9}" srcOrd="0" destOrd="1" presId="urn:microsoft.com/office/officeart/2005/8/layout/vList4"/>
    <dgm:cxn modelId="{A05BDCE0-FD27-4979-BBAC-96BAB4737187}" type="presOf" srcId="{D437FBB6-0C52-48A9-8A57-F6CD73EE23AC}" destId="{489BCA1C-C983-425A-8E08-60C0A8D9F900}" srcOrd="1" destOrd="3" presId="urn:microsoft.com/office/officeart/2005/8/layout/vList4"/>
    <dgm:cxn modelId="{16D265B9-255F-4745-B459-9215F601D576}" type="presOf" srcId="{E600CA7A-DF11-47F2-AB1C-725C951739C2}" destId="{D4CBE50A-C2C3-4398-966E-25EF4B04D823}" srcOrd="1" destOrd="3" presId="urn:microsoft.com/office/officeart/2005/8/layout/vList4"/>
    <dgm:cxn modelId="{4D1F3425-3236-4621-A1EB-E610F44FA475}" srcId="{29309D9A-87C3-4487-8E23-18DC24C58FE4}" destId="{D437FBB6-0C52-48A9-8A57-F6CD73EE23AC}" srcOrd="2" destOrd="0" parTransId="{2BDC58A9-57BA-4D86-AD29-0AFD3A602CD8}" sibTransId="{6DC448A9-F546-450C-9AE7-D1E8AAC2F2E8}"/>
    <dgm:cxn modelId="{474390EF-1A94-4C25-AF2F-068F4EA90F68}" type="presOf" srcId="{3F5B0AD3-CA85-4885-B6DB-97E4AA8D4081}" destId="{48F0E227-07DD-4331-9F3B-9254F80A8BA9}" srcOrd="0" destOrd="2" presId="urn:microsoft.com/office/officeart/2005/8/layout/vList4"/>
    <dgm:cxn modelId="{B55F53FD-13CF-4D2E-A74D-241EB3B79B94}" type="presOf" srcId="{CDACF431-EDC4-4F59-ACBC-C0F3D0EBAA96}" destId="{93979983-BF5A-49FF-8906-6F44DB3E4FBE}" srcOrd="0" destOrd="2" presId="urn:microsoft.com/office/officeart/2005/8/layout/vList4"/>
    <dgm:cxn modelId="{80EDC9C5-614E-438D-8022-782A4680E822}" type="presOf" srcId="{D437FBB6-0C52-48A9-8A57-F6CD73EE23AC}" destId="{6FDEED6B-771A-4E57-9EB2-E466A9EE51EC}" srcOrd="0" destOrd="3" presId="urn:microsoft.com/office/officeart/2005/8/layout/vList4"/>
    <dgm:cxn modelId="{2AC1F87A-6100-4D0C-96A3-E69886ABBC89}" srcId="{29309D9A-87C3-4487-8E23-18DC24C58FE4}" destId="{36D8B792-A71F-4BDB-B12A-968F01C89BEA}" srcOrd="3" destOrd="0" parTransId="{03B2F211-28F1-41ED-97E6-D981623640C6}" sibTransId="{AC13913B-63BC-4040-91D0-DFE6DCFA644D}"/>
    <dgm:cxn modelId="{A3715082-5558-4B53-A7CB-784950B611DF}" type="presOf" srcId="{AACE8F7C-074A-42DC-AC88-E1195BDF4654}" destId="{48F0E227-07DD-4331-9F3B-9254F80A8BA9}" srcOrd="0" destOrd="0" presId="urn:microsoft.com/office/officeart/2005/8/layout/vList4"/>
    <dgm:cxn modelId="{D8F47AF7-C0BF-4A5E-B52B-E101BD1CD8A3}" type="presOf" srcId="{57D057A7-9FEF-4111-918A-43BB5030A25A}" destId="{D4CBE50A-C2C3-4398-966E-25EF4B04D823}" srcOrd="1" destOrd="1" presId="urn:microsoft.com/office/officeart/2005/8/layout/vList4"/>
    <dgm:cxn modelId="{7822DC28-9E27-432B-8238-C72E7819FC54}" srcId="{DBE76630-EC1C-4A44-99FA-5DEA7D46EC37}" destId="{29309D9A-87C3-4487-8E23-18DC24C58FE4}" srcOrd="3" destOrd="0" parTransId="{1FFF3FA0-C893-423F-AE88-9502CF299A29}" sibTransId="{BF9B2F31-11A0-436A-B5AF-3EFB9AF43EFA}"/>
    <dgm:cxn modelId="{5FECC53B-62C3-4466-AA92-DBFDD18333F6}" srcId="{DBE76630-EC1C-4A44-99FA-5DEA7D46EC37}" destId="{33BF5517-DA3D-4593-BF26-76112ACD79EF}" srcOrd="0" destOrd="0" parTransId="{F56D1EEF-FBC7-463D-BC1A-10CEEF3596C7}" sibTransId="{63F484FF-AA34-49EC-9DAF-03E207B4510B}"/>
    <dgm:cxn modelId="{CAD905EB-4A29-4C6B-8B0A-532407F0226E}" type="presOf" srcId="{6F6B46AE-7CAC-4EB6-97E7-7DD23D511249}" destId="{D4CBE50A-C2C3-4398-966E-25EF4B04D823}" srcOrd="1" destOrd="4" presId="urn:microsoft.com/office/officeart/2005/8/layout/vList4"/>
    <dgm:cxn modelId="{EDF56A3B-3DAC-4E65-A754-AF56BFAF3285}" type="presOf" srcId="{6F6B46AE-7CAC-4EB6-97E7-7DD23D511249}" destId="{93979983-BF5A-49FF-8906-6F44DB3E4FBE}" srcOrd="0" destOrd="4" presId="urn:microsoft.com/office/officeart/2005/8/layout/vList4"/>
    <dgm:cxn modelId="{A619D2C7-411E-4D6B-9033-BE89CDEEF2FD}" srcId="{DBE76630-EC1C-4A44-99FA-5DEA7D46EC37}" destId="{AACE8F7C-074A-42DC-AC88-E1195BDF4654}" srcOrd="2" destOrd="0" parTransId="{1C018EE6-EE1E-4E99-9656-04D2C9A9C774}" sibTransId="{593DC191-A53F-484A-9AB3-FDF674E25FBF}"/>
    <dgm:cxn modelId="{7107B2D3-9E6B-4E4C-B93D-62C86012079E}" type="presOf" srcId="{28466442-9D27-4A48-8E4C-E3659199DF74}" destId="{06EAB76B-135C-499E-9536-70ADD144E3B5}" srcOrd="0" destOrd="2" presId="urn:microsoft.com/office/officeart/2005/8/layout/vList4"/>
    <dgm:cxn modelId="{A1F69104-3B03-461E-BB24-88E42557C3E8}" srcId="{29309D9A-87C3-4487-8E23-18DC24C58FE4}" destId="{4511DCA8-604A-4B7B-A8C1-73B610F86111}" srcOrd="0" destOrd="0" parTransId="{F1FB5A8B-9E1F-4DAE-B268-CA704D326915}" sibTransId="{5A6CABD1-2CFF-46C9-BC7E-915CABAF1FFD}"/>
    <dgm:cxn modelId="{4AB050FD-67C1-46CC-B065-7F52FEF54549}" type="presOf" srcId="{36D8B792-A71F-4BDB-B12A-968F01C89BEA}" destId="{489BCA1C-C983-425A-8E08-60C0A8D9F900}" srcOrd="1" destOrd="4" presId="urn:microsoft.com/office/officeart/2005/8/layout/vList4"/>
    <dgm:cxn modelId="{15C49025-8896-4FCA-9D7B-D22F9C581F31}" type="presOf" srcId="{33BF5517-DA3D-4593-BF26-76112ACD79EF}" destId="{93979983-BF5A-49FF-8906-6F44DB3E4FBE}" srcOrd="0" destOrd="0" presId="urn:microsoft.com/office/officeart/2005/8/layout/vList4"/>
    <dgm:cxn modelId="{42D0FD87-BA27-4F03-8B8B-2FA877065817}" type="presOf" srcId="{29309D9A-87C3-4487-8E23-18DC24C58FE4}" destId="{489BCA1C-C983-425A-8E08-60C0A8D9F900}" srcOrd="1" destOrd="0" presId="urn:microsoft.com/office/officeart/2005/8/layout/vList4"/>
    <dgm:cxn modelId="{96C6F5BA-8237-4D9A-97D5-34137B163E2B}" type="presOf" srcId="{C556332A-F96D-4796-8851-30ED40E09D19}" destId="{EAC79B52-5696-4461-B0A2-85614162254F}" srcOrd="1" destOrd="1" presId="urn:microsoft.com/office/officeart/2005/8/layout/vList4"/>
    <dgm:cxn modelId="{9BA36155-A973-4C02-9611-776373D344F8}" type="presOf" srcId="{3B780BB9-C59F-4550-BE49-D2DBA5BF7A5A}" destId="{06EAB76B-135C-499E-9536-70ADD144E3B5}" srcOrd="0" destOrd="0" presId="urn:microsoft.com/office/officeart/2005/8/layout/vList4"/>
    <dgm:cxn modelId="{8B24AFA3-4349-4C7C-9F89-90A0A0A1D8A3}" srcId="{33BF5517-DA3D-4593-BF26-76112ACD79EF}" destId="{E600CA7A-DF11-47F2-AB1C-725C951739C2}" srcOrd="2" destOrd="0" parTransId="{7C0E8654-B4AD-4443-9EA0-DBD209FC83D3}" sibTransId="{B07917CD-145F-4DF0-8DBC-8B4B45BD307E}"/>
    <dgm:cxn modelId="{B378B925-6059-4CEC-92B0-5C5954F26141}" type="presOf" srcId="{4511DCA8-604A-4B7B-A8C1-73B610F86111}" destId="{6FDEED6B-771A-4E57-9EB2-E466A9EE51EC}" srcOrd="0" destOrd="1" presId="urn:microsoft.com/office/officeart/2005/8/layout/vList4"/>
    <dgm:cxn modelId="{9982371A-DABC-4A11-BB4B-0DE0D8E65925}" type="presOf" srcId="{8351CDEA-6286-467A-AB7A-24A1A2DE0EAD}" destId="{4DF89568-9213-498D-8938-766960D93C11}" srcOrd="1" destOrd="1" presId="urn:microsoft.com/office/officeart/2005/8/layout/vList4"/>
    <dgm:cxn modelId="{14093FEE-293D-4380-9535-9BA320DFC982}" type="presParOf" srcId="{3D0A8865-8872-4B89-A110-620F24B0A03F}" destId="{DEBD3A81-1355-487B-BF2E-21722D3CCC53}" srcOrd="0" destOrd="0" presId="urn:microsoft.com/office/officeart/2005/8/layout/vList4"/>
    <dgm:cxn modelId="{C36D77D3-03D5-47CF-8792-C5697272E78A}" type="presParOf" srcId="{DEBD3A81-1355-487B-BF2E-21722D3CCC53}" destId="{93979983-BF5A-49FF-8906-6F44DB3E4FBE}" srcOrd="0" destOrd="0" presId="urn:microsoft.com/office/officeart/2005/8/layout/vList4"/>
    <dgm:cxn modelId="{D12AB873-A9C6-4827-8EE5-51308C15E321}" type="presParOf" srcId="{DEBD3A81-1355-487B-BF2E-21722D3CCC53}" destId="{395B21D4-4CF4-4414-8C4E-553FAD6BC980}" srcOrd="1" destOrd="0" presId="urn:microsoft.com/office/officeart/2005/8/layout/vList4"/>
    <dgm:cxn modelId="{C55D66CD-7240-47E2-B097-B66A70B694A9}" type="presParOf" srcId="{DEBD3A81-1355-487B-BF2E-21722D3CCC53}" destId="{D4CBE50A-C2C3-4398-966E-25EF4B04D823}" srcOrd="2" destOrd="0" presId="urn:microsoft.com/office/officeart/2005/8/layout/vList4"/>
    <dgm:cxn modelId="{5D8F70B1-BA67-4FBC-9A66-0B97023FAE58}" type="presParOf" srcId="{3D0A8865-8872-4B89-A110-620F24B0A03F}" destId="{642F9B41-6FCD-4076-9F87-84778D2B2957}" srcOrd="1" destOrd="0" presId="urn:microsoft.com/office/officeart/2005/8/layout/vList4"/>
    <dgm:cxn modelId="{FC25F6FB-651A-427E-8A66-1B161C81D5F4}" type="presParOf" srcId="{3D0A8865-8872-4B89-A110-620F24B0A03F}" destId="{73093881-661F-4193-91E1-39E93016EEF9}" srcOrd="2" destOrd="0" presId="urn:microsoft.com/office/officeart/2005/8/layout/vList4"/>
    <dgm:cxn modelId="{F4621785-A432-4CE8-A959-2FACF9C88DBC}" type="presParOf" srcId="{73093881-661F-4193-91E1-39E93016EEF9}" destId="{06EAB76B-135C-499E-9536-70ADD144E3B5}" srcOrd="0" destOrd="0" presId="urn:microsoft.com/office/officeart/2005/8/layout/vList4"/>
    <dgm:cxn modelId="{911CC7BB-90C9-4298-9AFB-9F123B4D7D00}" type="presParOf" srcId="{73093881-661F-4193-91E1-39E93016EEF9}" destId="{0E638F72-3377-40FF-B267-77C61B41FFB1}" srcOrd="1" destOrd="0" presId="urn:microsoft.com/office/officeart/2005/8/layout/vList4"/>
    <dgm:cxn modelId="{69FF8C14-17A1-4A12-97F9-6DC4B7141583}" type="presParOf" srcId="{73093881-661F-4193-91E1-39E93016EEF9}" destId="{4DF89568-9213-498D-8938-766960D93C11}" srcOrd="2" destOrd="0" presId="urn:microsoft.com/office/officeart/2005/8/layout/vList4"/>
    <dgm:cxn modelId="{F3F80C00-9342-4326-B67A-43291BE2617E}" type="presParOf" srcId="{3D0A8865-8872-4B89-A110-620F24B0A03F}" destId="{F9F879F8-A5A5-418E-BBFC-07478DC58E11}" srcOrd="3" destOrd="0" presId="urn:microsoft.com/office/officeart/2005/8/layout/vList4"/>
    <dgm:cxn modelId="{A040DF8C-B744-4599-B31C-D76A389093D8}" type="presParOf" srcId="{3D0A8865-8872-4B89-A110-620F24B0A03F}" destId="{9B9DB873-0553-4C38-B2B7-4B9D516FFBD2}" srcOrd="4" destOrd="0" presId="urn:microsoft.com/office/officeart/2005/8/layout/vList4"/>
    <dgm:cxn modelId="{5A19EE2D-F1BE-468F-B47C-50CB755D7916}" type="presParOf" srcId="{9B9DB873-0553-4C38-B2B7-4B9D516FFBD2}" destId="{48F0E227-07DD-4331-9F3B-9254F80A8BA9}" srcOrd="0" destOrd="0" presId="urn:microsoft.com/office/officeart/2005/8/layout/vList4"/>
    <dgm:cxn modelId="{AB4E3314-0F69-480A-A6E2-47690A3428C2}" type="presParOf" srcId="{9B9DB873-0553-4C38-B2B7-4B9D516FFBD2}" destId="{09702E25-8EC1-42DE-8EF0-9A0FE3C0314F}" srcOrd="1" destOrd="0" presId="urn:microsoft.com/office/officeart/2005/8/layout/vList4"/>
    <dgm:cxn modelId="{C8D6A1B4-61F3-4BCA-AB27-9875556E7F02}" type="presParOf" srcId="{9B9DB873-0553-4C38-B2B7-4B9D516FFBD2}" destId="{EAC79B52-5696-4461-B0A2-85614162254F}" srcOrd="2" destOrd="0" presId="urn:microsoft.com/office/officeart/2005/8/layout/vList4"/>
    <dgm:cxn modelId="{061C60CE-60FC-4D40-AB02-0C3433E87100}" type="presParOf" srcId="{3D0A8865-8872-4B89-A110-620F24B0A03F}" destId="{1BF05B6B-0BF7-4CCA-8EAA-AFC5C006F7E5}" srcOrd="5" destOrd="0" presId="urn:microsoft.com/office/officeart/2005/8/layout/vList4"/>
    <dgm:cxn modelId="{80108A4C-C00F-4612-8EC4-80DCDB41EEB1}" type="presParOf" srcId="{3D0A8865-8872-4B89-A110-620F24B0A03F}" destId="{0B85278C-22E9-4FC6-9C4F-15CD79271A43}" srcOrd="6" destOrd="0" presId="urn:microsoft.com/office/officeart/2005/8/layout/vList4"/>
    <dgm:cxn modelId="{A825F95E-F4B8-4EEB-9D80-98D7F75BBE53}" type="presParOf" srcId="{0B85278C-22E9-4FC6-9C4F-15CD79271A43}" destId="{6FDEED6B-771A-4E57-9EB2-E466A9EE51EC}" srcOrd="0" destOrd="0" presId="urn:microsoft.com/office/officeart/2005/8/layout/vList4"/>
    <dgm:cxn modelId="{62E1F454-5F7A-40D3-A89B-CE54DB702369}" type="presParOf" srcId="{0B85278C-22E9-4FC6-9C4F-15CD79271A43}" destId="{AD2456D7-2D00-494F-9710-D854F8E28804}" srcOrd="1" destOrd="0" presId="urn:microsoft.com/office/officeart/2005/8/layout/vList4"/>
    <dgm:cxn modelId="{4A1AEC48-E064-4B9E-9B78-156D229121F8}" type="presParOf" srcId="{0B85278C-22E9-4FC6-9C4F-15CD79271A43}" destId="{489BCA1C-C983-425A-8E08-60C0A8D9F90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B2058-5962-445C-AB33-4C6B6B93CCFB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B372-77B8-4904-8B8A-30640266B7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885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PE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555" indent="-29083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C5859D4-85E4-4EDA-A942-4C657BC783B4}" type="slidenum">
              <a:rPr lang="es-PE" altLang="es-PE" smtClean="0">
                <a:latin typeface="Calibri" panose="020F0502020204030204" pitchFamily="34" charset="0"/>
              </a:rPr>
              <a:t>2</a:t>
            </a:fld>
            <a:endParaRPr lang="es-PE" altLang="es-P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6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309A97-D47C-49B8-9B8B-9BB2CD201D1D}" type="slidenum">
              <a:rPr lang="es-PE" altLang="es-PE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fld>
            <a:endParaRPr lang="es-PE" altLang="es-P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4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309A97-D47C-49B8-9B8B-9BB2CD201D1D}" type="slidenum">
              <a:rPr lang="es-PE" altLang="es-PE" smtClean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fld>
            <a:endParaRPr lang="es-PE" altLang="es-P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Este</a:t>
            </a:r>
            <a:r>
              <a:rPr lang="es-PE" baseline="0" dirty="0"/>
              <a:t> </a:t>
            </a:r>
            <a:r>
              <a:rPr lang="es-PE" baseline="0" dirty="0" err="1"/>
              <a:t>slide</a:t>
            </a:r>
            <a:r>
              <a:rPr lang="es-PE" baseline="0" dirty="0"/>
              <a:t> muestra visualmente una idea de como se llega al mapa final al superponer los resultados de las 4 categorías ya descritas.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7B372-77B8-4904-8B8A-30640266B7A6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833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Acá se presentan</a:t>
            </a:r>
            <a:r>
              <a:rPr lang="es-PE" baseline="0" dirty="0"/>
              <a:t> unos datos finales de interés.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7B372-77B8-4904-8B8A-30640266B7A6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103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654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359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754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luencer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76011" y="381000"/>
            <a:ext cx="1117564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5934" y="990600"/>
            <a:ext cx="4495800" cy="381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768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luencer -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5934" y="990600"/>
            <a:ext cx="4495800" cy="381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76011" y="381000"/>
            <a:ext cx="1117564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375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8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97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38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07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7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8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4156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041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69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38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49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luencer -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5934" y="990600"/>
            <a:ext cx="4495800" cy="381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76011" y="381000"/>
            <a:ext cx="1117564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74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946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469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134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412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625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31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662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F4937-F249-4CD0-9D3D-739B0C28C0BC}" type="datetimeFigureOut">
              <a:rPr lang="es-PE" smtClean="0"/>
              <a:t>13/08/2019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5162B-D1CC-4E6E-B0B6-4724FE70862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630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1DD11-180C-442A-B5BD-9268FC71C3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B5BBF-2BFF-427C-B7A8-78AF1120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image" Target="../media/image54.png"/><Relationship Id="rId21" Type="http://schemas.openxmlformats.org/officeDocument/2006/relationships/image" Target="../media/image65.png"/><Relationship Id="rId7" Type="http://schemas.microsoft.com/office/2007/relationships/hdphoto" Target="../media/hdphoto4.wdp"/><Relationship Id="rId12" Type="http://schemas.openxmlformats.org/officeDocument/2006/relationships/image" Target="../media/image59.png"/><Relationship Id="rId17" Type="http://schemas.microsoft.com/office/2007/relationships/hdphoto" Target="../media/hdphoto8.wdp"/><Relationship Id="rId2" Type="http://schemas.openxmlformats.org/officeDocument/2006/relationships/image" Target="../media/image53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19" Type="http://schemas.microsoft.com/office/2007/relationships/hdphoto" Target="../media/hdphoto9.wdp"/><Relationship Id="rId4" Type="http://schemas.openxmlformats.org/officeDocument/2006/relationships/image" Target="../media/image5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3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77.jpeg"/><Relationship Id="rId7" Type="http://schemas.openxmlformats.org/officeDocument/2006/relationships/image" Target="../media/image7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5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2.emf"/><Relationship Id="rId5" Type="http://schemas.openxmlformats.org/officeDocument/2006/relationships/image" Target="../media/image69.emf"/><Relationship Id="rId15" Type="http://schemas.openxmlformats.org/officeDocument/2006/relationships/image" Target="../media/image74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7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1.emf"/><Relationship Id="rId1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8658" y="2746888"/>
            <a:ext cx="12200658" cy="4111112"/>
            <a:chOff x="-8658" y="-1"/>
            <a:chExt cx="12200658" cy="4111112"/>
          </a:xfrm>
        </p:grpSpPr>
        <p:pic>
          <p:nvPicPr>
            <p:cNvPr id="26" name="Imagen 25">
              <a:extLst>
                <a:ext uri="{FF2B5EF4-FFF2-40B4-BE49-F238E27FC236}">
                  <a16:creationId xmlns="" xmlns:a16="http://schemas.microsoft.com/office/drawing/2014/main" id="{7299E744-C792-4B8D-8B88-89F2733C8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24"/>
            <a:stretch/>
          </p:blipFill>
          <p:spPr>
            <a:xfrm>
              <a:off x="2330431" y="-1"/>
              <a:ext cx="7802880" cy="2621094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AC0602FD-5944-463C-8A99-35D3AE87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58" y="0"/>
              <a:ext cx="2728041" cy="409206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="" xmlns:a16="http://schemas.microsoft.com/office/drawing/2014/main" id="{8476F9B9-F42C-4305-B5EA-A5ED711E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341" y="1991784"/>
              <a:ext cx="3713946" cy="2119327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="" xmlns:a16="http://schemas.microsoft.com/office/drawing/2014/main" id="{136EDE5B-E37F-492E-AE14-FFA599998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867" y="1847497"/>
              <a:ext cx="3395421" cy="2263614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32260E19-A544-4377-AF59-A4F0A3D07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470" y="-1"/>
              <a:ext cx="2701530" cy="4111112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3456" y="662337"/>
            <a:ext cx="122271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6000" b="1" dirty="0">
                <a:solidFill>
                  <a:srgbClr val="EB72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ZONIFICACIÓN FORESTAL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2987" y="2588390"/>
            <a:ext cx="12200658" cy="1584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478" y="1499679"/>
            <a:ext cx="1222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Como una herramienta que facilite una revolución productiva sostenible</a:t>
            </a:r>
            <a:endParaRPr lang="en-US" sz="27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3" descr="D:\aramirezh\Desktop\piezas con el nuevo color para la gestion\Sin título-3.png"/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1235" y="200414"/>
            <a:ext cx="1171739" cy="923846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1548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30799" r="-60" b="14086"/>
          <a:stretch/>
        </p:blipFill>
        <p:spPr>
          <a:xfrm>
            <a:off x="-49274" y="-417764"/>
            <a:ext cx="12312030" cy="4516967"/>
          </a:xfrm>
          <a:prstGeom prst="rect">
            <a:avLst/>
          </a:prstGeom>
        </p:spPr>
      </p:pic>
      <p:sp>
        <p:nvSpPr>
          <p:cNvPr id="17" name="Rectangle 10"/>
          <p:cNvSpPr/>
          <p:nvPr/>
        </p:nvSpPr>
        <p:spPr>
          <a:xfrm>
            <a:off x="439296" y="4597608"/>
            <a:ext cx="8823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000" b="1" dirty="0" smtClean="0">
                <a:solidFill>
                  <a:srgbClr val="0000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INFORMACION DEL TERRITORIO GENERADA</a:t>
            </a:r>
            <a:endParaRPr lang="en-US" sz="3000" b="1" dirty="0">
              <a:solidFill>
                <a:srgbClr val="0000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439296" y="5332636"/>
            <a:ext cx="11331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parte del proceso de ZF se realizaron </a:t>
            </a:r>
            <a:r>
              <a:rPr lang="es-PE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 </a:t>
            </a:r>
            <a:r>
              <a:rPr lang="es-PE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estudios temáticos </a:t>
            </a:r>
            <a:r>
              <a:rPr lang="es-PE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generaron la información necesaria para realizar la propuesta final. Estos </a:t>
            </a:r>
            <a:r>
              <a:rPr lang="es-PE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estudios </a:t>
            </a:r>
            <a:r>
              <a:rPr lang="es-PE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fueron realizados por </a:t>
            </a:r>
            <a:r>
              <a:rPr lang="es-PE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expertos </a:t>
            </a:r>
            <a:r>
              <a:rPr lang="es-PE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</a:t>
            </a:r>
            <a:r>
              <a:rPr lang="es-PE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supervisados por el Equipo Técnico</a:t>
            </a:r>
            <a:r>
              <a:rPr lang="es-PE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el cuál fue capacitado en los temas de cada producto.  Se contó con la asistencia técnica del Ministerio de Agricultura y Riego y el SERFOR. Validados por el ETM y con la conformidad del CT de la ZF.</a:t>
            </a:r>
          </a:p>
        </p:txBody>
      </p:sp>
      <p:sp>
        <p:nvSpPr>
          <p:cNvPr id="12" name="Rectangle 12"/>
          <p:cNvSpPr/>
          <p:nvPr/>
        </p:nvSpPr>
        <p:spPr>
          <a:xfrm>
            <a:off x="-1" y="3970867"/>
            <a:ext cx="12192001" cy="1608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301499" y="2962155"/>
            <a:ext cx="1589000" cy="1589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36" y="3422469"/>
            <a:ext cx="717821" cy="7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5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>
            <a:extLst>
              <a:ext uri="{FF2B5EF4-FFF2-40B4-BE49-F238E27FC236}">
                <a16:creationId xmlns="" xmlns:a16="http://schemas.microsoft.com/office/drawing/2014/main" id="{226F134F-B942-4CEC-AC2D-ECDC86DE2440}"/>
              </a:ext>
            </a:extLst>
          </p:cNvPr>
          <p:cNvGrpSpPr/>
          <p:nvPr/>
        </p:nvGrpSpPr>
        <p:grpSpPr>
          <a:xfrm>
            <a:off x="65958" y="112344"/>
            <a:ext cx="4594972" cy="6633311"/>
            <a:chOff x="4661957" y="164952"/>
            <a:chExt cx="4587047" cy="6665625"/>
          </a:xfrm>
        </p:grpSpPr>
        <p:pic>
          <p:nvPicPr>
            <p:cNvPr id="42" name="Imagen 41">
              <a:extLst>
                <a:ext uri="{FF2B5EF4-FFF2-40B4-BE49-F238E27FC236}">
                  <a16:creationId xmlns="" xmlns:a16="http://schemas.microsoft.com/office/drawing/2014/main" id="{213C9D98-780B-49A5-BF12-771485D5F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" t="2179" r="3842" b="4590"/>
            <a:stretch/>
          </p:blipFill>
          <p:spPr>
            <a:xfrm>
              <a:off x="4661957" y="164952"/>
              <a:ext cx="4587047" cy="66656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43" name="CuadroTexto 42">
              <a:extLst>
                <a:ext uri="{FF2B5EF4-FFF2-40B4-BE49-F238E27FC236}">
                  <a16:creationId xmlns="" xmlns:a16="http://schemas.microsoft.com/office/drawing/2014/main" id="{0CA0D813-D16F-40BE-A727-DFCA49EE4AF5}"/>
                </a:ext>
              </a:extLst>
            </p:cNvPr>
            <p:cNvSpPr txBox="1"/>
            <p:nvPr/>
          </p:nvSpPr>
          <p:spPr>
            <a:xfrm>
              <a:off x="5811593" y="179539"/>
              <a:ext cx="2359294" cy="30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Mapa Base de San Martín</a:t>
              </a:r>
            </a:p>
          </p:txBody>
        </p:sp>
      </p:grpSp>
      <p:sp>
        <p:nvSpPr>
          <p:cNvPr id="2" name="Rectángulo redondeado 1"/>
          <p:cNvSpPr/>
          <p:nvPr/>
        </p:nvSpPr>
        <p:spPr>
          <a:xfrm>
            <a:off x="497305" y="3428999"/>
            <a:ext cx="3657600" cy="2442412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Incluye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Limite departamental, Provincial y Distrital.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Red hídrica.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Red vial.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Centros poblados.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Curvas de nivel.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Modelo de elevación digital</a:t>
            </a:r>
            <a:r>
              <a:rPr lang="es-PE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="" xmlns:a16="http://schemas.microsoft.com/office/drawing/2014/main" id="{C0E2C291-579E-4100-B631-02F11AC3A9BD}"/>
              </a:ext>
            </a:extLst>
          </p:cNvPr>
          <p:cNvGrpSpPr/>
          <p:nvPr/>
        </p:nvGrpSpPr>
        <p:grpSpPr>
          <a:xfrm>
            <a:off x="608787" y="137499"/>
            <a:ext cx="4855224" cy="6622684"/>
            <a:chOff x="4190402" y="318845"/>
            <a:chExt cx="4433635" cy="6452559"/>
          </a:xfrm>
        </p:grpSpPr>
        <p:pic>
          <p:nvPicPr>
            <p:cNvPr id="55" name="Imagen 54">
              <a:extLst>
                <a:ext uri="{FF2B5EF4-FFF2-40B4-BE49-F238E27FC236}">
                  <a16:creationId xmlns="" xmlns:a16="http://schemas.microsoft.com/office/drawing/2014/main" id="{3B4C34D9-9821-4379-B07E-BA083B9F4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" t="3144" r="4594" b="2768"/>
            <a:stretch/>
          </p:blipFill>
          <p:spPr>
            <a:xfrm>
              <a:off x="4190402" y="318845"/>
              <a:ext cx="4433635" cy="64525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56" name="CuadroTexto 55">
              <a:extLst>
                <a:ext uri="{FF2B5EF4-FFF2-40B4-BE49-F238E27FC236}">
                  <a16:creationId xmlns="" xmlns:a16="http://schemas.microsoft.com/office/drawing/2014/main" id="{7CEED14B-7439-4653-86F5-4505311948B1}"/>
                </a:ext>
              </a:extLst>
            </p:cNvPr>
            <p:cNvSpPr txBox="1"/>
            <p:nvPr/>
          </p:nvSpPr>
          <p:spPr>
            <a:xfrm>
              <a:off x="4695602" y="344519"/>
              <a:ext cx="3634860" cy="299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Identifcación</a:t>
              </a:r>
              <a:r>
                <a:rPr kumimoji="0" lang="es-P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Hábitats Críticos</a:t>
              </a:r>
            </a:p>
          </p:txBody>
        </p:sp>
      </p:grpSp>
      <p:pic>
        <p:nvPicPr>
          <p:cNvPr id="62" name="Imagen 61">
            <a:extLst>
              <a:ext uri="{FF2B5EF4-FFF2-40B4-BE49-F238E27FC236}">
                <a16:creationId xmlns="" xmlns:a16="http://schemas.microsoft.com/office/drawing/2014/main" id="{6BFD1DF1-F2FE-4724-8335-A34FC3BAB5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75" y="527556"/>
            <a:ext cx="811424" cy="73947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3" name="Picture 2" descr="Resultado de imagen para mono tocon">
            <a:extLst>
              <a:ext uri="{FF2B5EF4-FFF2-40B4-BE49-F238E27FC236}">
                <a16:creationId xmlns="" xmlns:a16="http://schemas.microsoft.com/office/drawing/2014/main" id="{B20DFB7D-6734-4A89-BB7B-E410BAB7B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 bwMode="auto">
          <a:xfrm>
            <a:off x="1702836" y="2699725"/>
            <a:ext cx="849813" cy="86136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Conector recto de flecha 63">
            <a:extLst>
              <a:ext uri="{FF2B5EF4-FFF2-40B4-BE49-F238E27FC236}">
                <a16:creationId xmlns="" xmlns:a16="http://schemas.microsoft.com/office/drawing/2014/main" id="{D9ECFE05-CA87-470C-8AD4-ECBB43300231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2127743" y="1395493"/>
            <a:ext cx="477615" cy="1304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="" xmlns:a16="http://schemas.microsoft.com/office/drawing/2014/main" id="{5EEFED68-B8F2-4DF3-8222-D437F20CD418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2925057" y="897296"/>
            <a:ext cx="975818" cy="78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" name="Imagen 66">
            <a:extLst>
              <a:ext uri="{FF2B5EF4-FFF2-40B4-BE49-F238E27FC236}">
                <a16:creationId xmlns="" xmlns:a16="http://schemas.microsoft.com/office/drawing/2014/main" id="{C8E5D3AC-ED24-4C73-B99D-2E9270CA142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77" y="3340203"/>
            <a:ext cx="809044" cy="86136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8" name="Conector recto de flecha 67">
            <a:extLst>
              <a:ext uri="{FF2B5EF4-FFF2-40B4-BE49-F238E27FC236}">
                <a16:creationId xmlns="" xmlns:a16="http://schemas.microsoft.com/office/drawing/2014/main" id="{046DD870-3433-429C-B363-2B67F6BC018E}"/>
              </a:ext>
            </a:extLst>
          </p:cNvPr>
          <p:cNvCxnSpPr>
            <a:cxnSpLocks/>
            <a:stCxn id="67" idx="1"/>
          </p:cNvCxnSpPr>
          <p:nvPr/>
        </p:nvCxnSpPr>
        <p:spPr>
          <a:xfrm flipH="1" flipV="1">
            <a:off x="3969927" y="3329123"/>
            <a:ext cx="955132" cy="137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Picture 110">
            <a:extLst>
              <a:ext uri="{FF2B5EF4-FFF2-40B4-BE49-F238E27FC236}">
                <a16:creationId xmlns="" xmlns:a16="http://schemas.microsoft.com/office/drawing/2014/main" id="{3AD53235-4F1D-4E1C-B48C-4011A917BE6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40" y="1504672"/>
            <a:ext cx="811424" cy="86136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Conector recto de flecha 69">
            <a:extLst>
              <a:ext uri="{FF2B5EF4-FFF2-40B4-BE49-F238E27FC236}">
                <a16:creationId xmlns="" xmlns:a16="http://schemas.microsoft.com/office/drawing/2014/main" id="{F2B5AEC9-DDAE-4C52-B1F5-0B5D45B93AA9}"/>
              </a:ext>
            </a:extLst>
          </p:cNvPr>
          <p:cNvCxnSpPr>
            <a:cxnSpLocks/>
            <a:stCxn id="63" idx="6"/>
          </p:cNvCxnSpPr>
          <p:nvPr/>
        </p:nvCxnSpPr>
        <p:spPr>
          <a:xfrm flipV="1">
            <a:off x="2552649" y="3119819"/>
            <a:ext cx="372408" cy="1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="" xmlns:a16="http://schemas.microsoft.com/office/drawing/2014/main" id="{1DDAFE2F-54CB-4DA1-95FE-974BA8E00529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1403752" y="852556"/>
            <a:ext cx="308414" cy="65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ángulo redondeado 71"/>
          <p:cNvSpPr/>
          <p:nvPr/>
        </p:nvSpPr>
        <p:spPr>
          <a:xfrm>
            <a:off x="608787" y="4226851"/>
            <a:ext cx="3657600" cy="2442412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Se identificó:</a:t>
            </a:r>
          </a:p>
          <a:p>
            <a:pPr lvl="0" algn="just">
              <a:defRPr/>
            </a:pPr>
            <a:r>
              <a:rPr lang="es-PE" smtClean="0">
                <a:latin typeface="Segoe UI" panose="020B0502040204020203" pitchFamily="34" charset="0"/>
                <a:cs typeface="Segoe UI" panose="020B0502040204020203" pitchFamily="34" charset="0"/>
              </a:rPr>
              <a:t>15áreas 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priorizadas como hábitats críticos que albergan a 13 especies de flora y fauna amenazadas y en peligro de extinción.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52" y="112344"/>
            <a:ext cx="1484388" cy="1067373"/>
          </a:xfrm>
          <a:prstGeom prst="rect">
            <a:avLst/>
          </a:prstGeom>
        </p:spPr>
      </p:pic>
      <p:grpSp>
        <p:nvGrpSpPr>
          <p:cNvPr id="74" name="Grupo 73">
            <a:extLst>
              <a:ext uri="{FF2B5EF4-FFF2-40B4-BE49-F238E27FC236}">
                <a16:creationId xmlns="" xmlns:a16="http://schemas.microsoft.com/office/drawing/2014/main" id="{BBCBD438-E5A7-4073-BFE9-9AB4C4B5EBA0}"/>
              </a:ext>
            </a:extLst>
          </p:cNvPr>
          <p:cNvGrpSpPr/>
          <p:nvPr/>
        </p:nvGrpSpPr>
        <p:grpSpPr>
          <a:xfrm>
            <a:off x="1232901" y="160866"/>
            <a:ext cx="4977060" cy="6637509"/>
            <a:chOff x="5290864" y="317737"/>
            <a:chExt cx="4508777" cy="6243048"/>
          </a:xfrm>
        </p:grpSpPr>
        <p:pic>
          <p:nvPicPr>
            <p:cNvPr id="75" name="Imagen 74">
              <a:extLst>
                <a:ext uri="{FF2B5EF4-FFF2-40B4-BE49-F238E27FC236}">
                  <a16:creationId xmlns="" xmlns:a16="http://schemas.microsoft.com/office/drawing/2014/main" id="{197D240D-F513-40D5-99AE-498B28F18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" t="3143" r="4064" b="3522"/>
            <a:stretch/>
          </p:blipFill>
          <p:spPr>
            <a:xfrm>
              <a:off x="5290864" y="331681"/>
              <a:ext cx="4508777" cy="622910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76" name="CuadroTexto 75">
              <a:extLst>
                <a:ext uri="{FF2B5EF4-FFF2-40B4-BE49-F238E27FC236}">
                  <a16:creationId xmlns="" xmlns:a16="http://schemas.microsoft.com/office/drawing/2014/main" id="{72987CF5-0846-4E63-8ED0-C544A566D1E5}"/>
                </a:ext>
              </a:extLst>
            </p:cNvPr>
            <p:cNvSpPr txBox="1"/>
            <p:nvPr/>
          </p:nvSpPr>
          <p:spPr>
            <a:xfrm>
              <a:off x="5907600" y="317737"/>
              <a:ext cx="3634860" cy="49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Ecosistemas Priorizados para la Conservación de la Biodiversidad</a:t>
              </a:r>
            </a:p>
          </p:txBody>
        </p:sp>
      </p:grpSp>
      <p:sp>
        <p:nvSpPr>
          <p:cNvPr id="77" name="Rectángulo redondeado 76"/>
          <p:cNvSpPr/>
          <p:nvPr/>
        </p:nvSpPr>
        <p:spPr>
          <a:xfrm>
            <a:off x="996673" y="4619625"/>
            <a:ext cx="4125890" cy="1769332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PE" b="1" dirty="0"/>
              <a:t>Se identificó:</a:t>
            </a:r>
          </a:p>
          <a:p>
            <a:pPr lvl="0" algn="just">
              <a:defRPr/>
            </a:pPr>
            <a:r>
              <a:rPr lang="es-PE" b="1" dirty="0" smtClean="0"/>
              <a:t>28</a:t>
            </a:r>
            <a:r>
              <a:rPr lang="es-PE" dirty="0" smtClean="0"/>
              <a:t> </a:t>
            </a:r>
            <a:r>
              <a:rPr lang="es-PE" dirty="0"/>
              <a:t>áreas zonas como EPCB que incluyen: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623888" algn="l"/>
              </a:tabLst>
              <a:defRPr/>
            </a:pPr>
            <a:r>
              <a:rPr lang="es-PE" dirty="0" smtClean="0"/>
              <a:t>Zonas </a:t>
            </a:r>
            <a:r>
              <a:rPr lang="es-PE" b="1" i="1" dirty="0"/>
              <a:t>concesionadas</a:t>
            </a:r>
            <a:r>
              <a:rPr lang="es-PE" dirty="0"/>
              <a:t> para 	conservación.</a:t>
            </a:r>
          </a:p>
          <a:p>
            <a:pPr lvl="0">
              <a:tabLst>
                <a:tab pos="623888" algn="l"/>
              </a:tabLst>
              <a:defRPr/>
            </a:pPr>
            <a:endParaRPr lang="en-US" dirty="0"/>
          </a:p>
        </p:txBody>
      </p:sp>
      <p:grpSp>
        <p:nvGrpSpPr>
          <p:cNvPr id="78" name="Grupo 77">
            <a:extLst>
              <a:ext uri="{FF2B5EF4-FFF2-40B4-BE49-F238E27FC236}">
                <a16:creationId xmlns="" xmlns:a16="http://schemas.microsoft.com/office/drawing/2014/main" id="{666059B1-EE94-4952-BA0F-B19DE419F1B5}"/>
              </a:ext>
            </a:extLst>
          </p:cNvPr>
          <p:cNvGrpSpPr/>
          <p:nvPr/>
        </p:nvGrpSpPr>
        <p:grpSpPr>
          <a:xfrm>
            <a:off x="1887554" y="184192"/>
            <a:ext cx="4904503" cy="6604025"/>
            <a:chOff x="7156492" y="173002"/>
            <a:chExt cx="4497051" cy="6579489"/>
          </a:xfrm>
        </p:grpSpPr>
        <p:pic>
          <p:nvPicPr>
            <p:cNvPr id="79" name="Imagen 78">
              <a:extLst>
                <a:ext uri="{FF2B5EF4-FFF2-40B4-BE49-F238E27FC236}">
                  <a16:creationId xmlns="" xmlns:a16="http://schemas.microsoft.com/office/drawing/2014/main" id="{5D23DF1F-5018-494A-A291-8ED583DA2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6483" r="8887" b="5073"/>
            <a:stretch/>
          </p:blipFill>
          <p:spPr>
            <a:xfrm>
              <a:off x="7156492" y="173002"/>
              <a:ext cx="4497051" cy="65794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0" name="CuadroTexto 79">
              <a:extLst>
                <a:ext uri="{FF2B5EF4-FFF2-40B4-BE49-F238E27FC236}">
                  <a16:creationId xmlns="" xmlns:a16="http://schemas.microsoft.com/office/drawing/2014/main" id="{9B93634C-3144-4856-ABCD-FC24A7244CB4}"/>
                </a:ext>
              </a:extLst>
            </p:cNvPr>
            <p:cNvSpPr txBox="1"/>
            <p:nvPr/>
          </p:nvSpPr>
          <p:spPr>
            <a:xfrm>
              <a:off x="8405691" y="221081"/>
              <a:ext cx="2590590" cy="30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Dinámica de Centros Poblados</a:t>
              </a:r>
            </a:p>
          </p:txBody>
        </p:sp>
      </p:grpSp>
      <p:sp>
        <p:nvSpPr>
          <p:cNvPr id="81" name="Rectángulo redondeado 80"/>
          <p:cNvSpPr/>
          <p:nvPr/>
        </p:nvSpPr>
        <p:spPr>
          <a:xfrm>
            <a:off x="3225866" y="4267249"/>
            <a:ext cx="4125890" cy="2174331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Se identificó:</a:t>
            </a:r>
          </a:p>
          <a:p>
            <a:pPr lvl="0" algn="just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683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 centros urbanos de los cuales </a:t>
            </a: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26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 cuenta con nivel de dinámica </a:t>
            </a: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alta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. (Determinado por nivel de </a:t>
            </a:r>
            <a:r>
              <a:rPr lang="es-PE" b="1" i="1" dirty="0">
                <a:latin typeface="Segoe UI" panose="020B0502040204020203" pitchFamily="34" charset="0"/>
                <a:cs typeface="Segoe UI" panose="020B0502040204020203" pitchFamily="34" charset="0"/>
              </a:rPr>
              <a:t>categorización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E" b="1" i="1" dirty="0">
                <a:latin typeface="Segoe UI" panose="020B0502040204020203" pitchFamily="34" charset="0"/>
                <a:cs typeface="Segoe UI" panose="020B0502040204020203" pitchFamily="34" charset="0"/>
              </a:rPr>
              <a:t>inversión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s-PE" b="1" i="1" dirty="0">
                <a:latin typeface="Segoe UI" panose="020B0502040204020203" pitchFamily="34" charset="0"/>
                <a:cs typeface="Segoe UI" panose="020B0502040204020203" pitchFamily="34" charset="0"/>
              </a:rPr>
              <a:t>interconexión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2" name="Grupo 81">
            <a:extLst>
              <a:ext uri="{FF2B5EF4-FFF2-40B4-BE49-F238E27FC236}">
                <a16:creationId xmlns="" xmlns:a16="http://schemas.microsoft.com/office/drawing/2014/main" id="{6B846AA7-5E73-4781-82E0-BBFCBA2E1CE3}"/>
              </a:ext>
            </a:extLst>
          </p:cNvPr>
          <p:cNvGrpSpPr/>
          <p:nvPr/>
        </p:nvGrpSpPr>
        <p:grpSpPr>
          <a:xfrm>
            <a:off x="2643877" y="184192"/>
            <a:ext cx="4859371" cy="6646984"/>
            <a:chOff x="4622821" y="189418"/>
            <a:chExt cx="4534106" cy="6506804"/>
          </a:xfrm>
        </p:grpSpPr>
        <p:pic>
          <p:nvPicPr>
            <p:cNvPr id="83" name="Imagen 82">
              <a:extLst>
                <a:ext uri="{FF2B5EF4-FFF2-40B4-BE49-F238E27FC236}">
                  <a16:creationId xmlns="" xmlns:a16="http://schemas.microsoft.com/office/drawing/2014/main" id="{FEF23C1F-2C27-4E7F-9505-7E9E35147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" t="2561" r="2990" b="2561"/>
            <a:stretch/>
          </p:blipFill>
          <p:spPr>
            <a:xfrm>
              <a:off x="4622821" y="189418"/>
              <a:ext cx="4534106" cy="650680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4" name="CuadroTexto 83">
              <a:extLst>
                <a:ext uri="{FF2B5EF4-FFF2-40B4-BE49-F238E27FC236}">
                  <a16:creationId xmlns="" xmlns:a16="http://schemas.microsoft.com/office/drawing/2014/main" id="{7301054F-2538-4970-A7F0-80993A73F0F6}"/>
                </a:ext>
              </a:extLst>
            </p:cNvPr>
            <p:cNvSpPr txBox="1"/>
            <p:nvPr/>
          </p:nvSpPr>
          <p:spPr>
            <a:xfrm>
              <a:off x="4963154" y="198693"/>
              <a:ext cx="3843055" cy="51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Uso Actual de la Tierra con énfasis en Sistemas Agroforestales y Silvopastoriles</a:t>
              </a:r>
            </a:p>
          </p:txBody>
        </p:sp>
      </p:grpSp>
      <p:sp>
        <p:nvSpPr>
          <p:cNvPr id="85" name="Rectángulo redondeado 84"/>
          <p:cNvSpPr/>
          <p:nvPr/>
        </p:nvSpPr>
        <p:spPr>
          <a:xfrm>
            <a:off x="4000820" y="4525205"/>
            <a:ext cx="4125890" cy="1776186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Se identificó:</a:t>
            </a:r>
          </a:p>
          <a:p>
            <a:pPr lvl="0" algn="just"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Más de 600,000 mil hectáreas de tierras con sistemas agroforestales y </a:t>
            </a:r>
            <a:r>
              <a:rPr lang="es-PE" dirty="0" err="1">
                <a:latin typeface="Segoe UI" panose="020B0502040204020203" pitchFamily="34" charset="0"/>
                <a:cs typeface="Segoe UI" panose="020B0502040204020203" pitchFamily="34" charset="0"/>
              </a:rPr>
              <a:t>silvopastoriles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. (Potencial para CUSAF)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6" name="Grupo 85">
            <a:extLst>
              <a:ext uri="{FF2B5EF4-FFF2-40B4-BE49-F238E27FC236}">
                <a16:creationId xmlns="" xmlns:a16="http://schemas.microsoft.com/office/drawing/2014/main" id="{0583386C-D24A-4D08-BC4C-655B1568FEDB}"/>
              </a:ext>
            </a:extLst>
          </p:cNvPr>
          <p:cNvGrpSpPr/>
          <p:nvPr/>
        </p:nvGrpSpPr>
        <p:grpSpPr>
          <a:xfrm>
            <a:off x="3305928" y="203404"/>
            <a:ext cx="4672458" cy="6646984"/>
            <a:chOff x="55948" y="344519"/>
            <a:chExt cx="4177872" cy="6168961"/>
          </a:xfrm>
        </p:grpSpPr>
        <p:pic>
          <p:nvPicPr>
            <p:cNvPr id="87" name="Imagen 86">
              <a:extLst>
                <a:ext uri="{FF2B5EF4-FFF2-40B4-BE49-F238E27FC236}">
                  <a16:creationId xmlns="" xmlns:a16="http://schemas.microsoft.com/office/drawing/2014/main" id="{4F06F555-4B8F-4F94-939B-BE67E7330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" t="4511" r="4753" b="5536"/>
            <a:stretch/>
          </p:blipFill>
          <p:spPr>
            <a:xfrm>
              <a:off x="55948" y="344519"/>
              <a:ext cx="4177872" cy="616896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8" name="CuadroTexto 87">
              <a:extLst>
                <a:ext uri="{FF2B5EF4-FFF2-40B4-BE49-F238E27FC236}">
                  <a16:creationId xmlns="" xmlns:a16="http://schemas.microsoft.com/office/drawing/2014/main" id="{F7A91FE0-A1A3-462B-ADD8-0239024E12BB}"/>
                </a:ext>
              </a:extLst>
            </p:cNvPr>
            <p:cNvSpPr txBox="1"/>
            <p:nvPr/>
          </p:nvSpPr>
          <p:spPr>
            <a:xfrm>
              <a:off x="1891818" y="398450"/>
              <a:ext cx="865988" cy="285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Forestal</a:t>
              </a:r>
            </a:p>
          </p:txBody>
        </p:sp>
      </p:grpSp>
      <p:sp>
        <p:nvSpPr>
          <p:cNvPr id="89" name="Rectángulo redondeado 88"/>
          <p:cNvSpPr/>
          <p:nvPr/>
        </p:nvSpPr>
        <p:spPr>
          <a:xfrm>
            <a:off x="3244336" y="3288366"/>
            <a:ext cx="4125890" cy="3380397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Se identificó:</a:t>
            </a:r>
          </a:p>
          <a:p>
            <a:pPr lvl="0">
              <a:defRPr/>
            </a:pP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28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 Unidades de Tipo de Bosque, tales como:</a:t>
            </a:r>
          </a:p>
          <a:p>
            <a:pPr marL="176213" lvl="0" indent="-176213">
              <a:buFont typeface="Arial" panose="020B0604020202020204" pitchFamily="34" charset="0"/>
              <a:buChar char="•"/>
              <a:defRPr/>
            </a:pPr>
            <a:r>
              <a:rPr lang="es-PE" b="1" i="1" dirty="0">
                <a:latin typeface="Segoe UI" panose="020B0502040204020203" pitchFamily="34" charset="0"/>
                <a:cs typeface="Segoe UI" panose="020B0502040204020203" pitchFamily="34" charset="0"/>
              </a:rPr>
              <a:t>Bosque de terraza, bosque de montaña, bosque de colina, bosque inundable y </a:t>
            </a:r>
            <a:r>
              <a:rPr lang="es-PE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bofedales</a:t>
            </a:r>
            <a:r>
              <a:rPr lang="es-PE" b="1" i="1" dirty="0">
                <a:latin typeface="Segoe UI" panose="020B0502040204020203" pitchFamily="34" charset="0"/>
                <a:cs typeface="Segoe UI" panose="020B0502040204020203" pitchFamily="34" charset="0"/>
              </a:rPr>
              <a:t>. (Mas del 52.95% lo conforman los bosques de montaña).</a:t>
            </a:r>
          </a:p>
          <a:p>
            <a:pPr lvl="0">
              <a:defRPr/>
            </a:pP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Que fluctúan en una gradiente altitudinal de </a:t>
            </a: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50 </a:t>
            </a:r>
            <a:r>
              <a:rPr lang="es-PE" b="1" dirty="0" err="1">
                <a:latin typeface="Segoe UI" panose="020B0502040204020203" pitchFamily="34" charset="0"/>
                <a:cs typeface="Segoe UI" panose="020B0502040204020203" pitchFamily="34" charset="0"/>
              </a:rPr>
              <a:t>m.s.n.m</a:t>
            </a:r>
            <a:r>
              <a:rPr lang="es-PE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s-PE" b="1" dirty="0">
                <a:latin typeface="Segoe UI" panose="020B0502040204020203" pitchFamily="34" charset="0"/>
                <a:cs typeface="Segoe UI" panose="020B0502040204020203" pitchFamily="34" charset="0"/>
              </a:rPr>
              <a:t>3500 m.s.n.m.</a:t>
            </a:r>
          </a:p>
        </p:txBody>
      </p:sp>
      <p:grpSp>
        <p:nvGrpSpPr>
          <p:cNvPr id="90" name="Grupo 89">
            <a:extLst>
              <a:ext uri="{FF2B5EF4-FFF2-40B4-BE49-F238E27FC236}">
                <a16:creationId xmlns="" xmlns:a16="http://schemas.microsoft.com/office/drawing/2014/main" id="{A97E8A38-FFC1-4929-A829-CEDD25598902}"/>
              </a:ext>
            </a:extLst>
          </p:cNvPr>
          <p:cNvGrpSpPr/>
          <p:nvPr/>
        </p:nvGrpSpPr>
        <p:grpSpPr>
          <a:xfrm>
            <a:off x="4198178" y="232450"/>
            <a:ext cx="4977059" cy="6655777"/>
            <a:chOff x="7158373" y="114001"/>
            <a:chExt cx="4977059" cy="6655777"/>
          </a:xfrm>
        </p:grpSpPr>
        <p:grpSp>
          <p:nvGrpSpPr>
            <p:cNvPr id="91" name="Grupo 90">
              <a:extLst>
                <a:ext uri="{FF2B5EF4-FFF2-40B4-BE49-F238E27FC236}">
                  <a16:creationId xmlns="" xmlns:a16="http://schemas.microsoft.com/office/drawing/2014/main" id="{EDA81D7A-0294-47FE-8387-8E34F45D32D8}"/>
                </a:ext>
              </a:extLst>
            </p:cNvPr>
            <p:cNvGrpSpPr/>
            <p:nvPr/>
          </p:nvGrpSpPr>
          <p:grpSpPr>
            <a:xfrm>
              <a:off x="7158373" y="114001"/>
              <a:ext cx="4977059" cy="6655777"/>
              <a:chOff x="7686643" y="323163"/>
              <a:chExt cx="4364459" cy="6185843"/>
            </a:xfrm>
          </p:grpSpPr>
          <p:pic>
            <p:nvPicPr>
              <p:cNvPr id="93" name="Imagen 92">
                <a:extLst>
                  <a:ext uri="{FF2B5EF4-FFF2-40B4-BE49-F238E27FC236}">
                    <a16:creationId xmlns="" xmlns:a16="http://schemas.microsoft.com/office/drawing/2014/main" id="{9F02FC5A-6358-4A23-AE6D-A16539CEF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6" t="1888" r="2990" b="2515"/>
              <a:stretch/>
            </p:blipFill>
            <p:spPr>
              <a:xfrm>
                <a:off x="7686643" y="323163"/>
                <a:ext cx="4364459" cy="6185843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sp>
            <p:nvSpPr>
              <p:cNvPr id="94" name="CuadroTexto 93">
                <a:extLst>
                  <a:ext uri="{FF2B5EF4-FFF2-40B4-BE49-F238E27FC236}">
                    <a16:creationId xmlns="" xmlns:a16="http://schemas.microsoft.com/office/drawing/2014/main" id="{D4C3C671-DAE6-46E1-84FD-7AB3661CC9C4}"/>
                  </a:ext>
                </a:extLst>
              </p:cNvPr>
              <p:cNvSpPr txBox="1"/>
              <p:nvPr/>
            </p:nvSpPr>
            <p:spPr>
              <a:xfrm>
                <a:off x="9184910" y="344519"/>
                <a:ext cx="1458901" cy="286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Suelos y CTCUM</a:t>
                </a:r>
              </a:p>
            </p:txBody>
          </p:sp>
        </p:grpSp>
        <p:sp>
          <p:nvSpPr>
            <p:cNvPr id="92" name="Rectángulo 91"/>
            <p:cNvSpPr/>
            <p:nvPr/>
          </p:nvSpPr>
          <p:spPr>
            <a:xfrm>
              <a:off x="8338289" y="1764387"/>
              <a:ext cx="3219982" cy="14773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San Martín, es el primer departamento en concluir al 100% el </a:t>
              </a:r>
              <a:r>
                <a:rPr lang="es-P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kumimoji="0" lang="es-PE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studio</a:t>
              </a:r>
              <a:r>
                <a:rPr kumimoji="0" lang="es-PE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de suelos y </a:t>
              </a:r>
              <a:r>
                <a:rPr kumimoji="0" lang="es-PE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CTCUM a una escala 1:100,000.</a:t>
              </a:r>
              <a:endParaRPr kumimoji="0" lang="es-PE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5" name="Rectángulo redondeado 94"/>
          <p:cNvSpPr/>
          <p:nvPr/>
        </p:nvSpPr>
        <p:spPr>
          <a:xfrm>
            <a:off x="4892222" y="4505993"/>
            <a:ext cx="3692715" cy="1094702"/>
          </a:xfrm>
          <a:prstGeom prst="roundRect">
            <a:avLst/>
          </a:prstGeom>
          <a:solidFill>
            <a:srgbClr val="EB72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PE" b="1" dirty="0"/>
              <a:t>Se identificó:</a:t>
            </a:r>
          </a:p>
          <a:p>
            <a:pPr lvl="0">
              <a:defRPr/>
            </a:pPr>
            <a:r>
              <a:rPr lang="es-PE" dirty="0" smtClean="0"/>
              <a:t>42 unidades de tierras clasificadas por su capacidad de uso mayor.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99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2" grpId="0" animBg="1"/>
      <p:bldP spid="77" grpId="0" animBg="1"/>
      <p:bldP spid="81" grpId="0" animBg="1"/>
      <p:bldP spid="85" grpId="0" animBg="1"/>
      <p:bldP spid="89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828"/>
            <a:ext cx="12192000" cy="4749800"/>
          </a:xfrm>
          <a:prstGeom prst="rect">
            <a:avLst/>
          </a:prstGeom>
        </p:spPr>
      </p:pic>
      <p:sp>
        <p:nvSpPr>
          <p:cNvPr id="26" name="Rectangle 12"/>
          <p:cNvSpPr/>
          <p:nvPr/>
        </p:nvSpPr>
        <p:spPr>
          <a:xfrm>
            <a:off x="-1" y="3970867"/>
            <a:ext cx="12192001" cy="1608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301499" y="2962155"/>
            <a:ext cx="1589000" cy="1589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921813" y="5263608"/>
            <a:ext cx="10363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srgbClr val="7671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ZONIFICACIÓN FORESTAL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1857344" y="4766604"/>
            <a:ext cx="8509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srgbClr val="7671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PROPUESTA FINAL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87" y="3454603"/>
            <a:ext cx="665510" cy="6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324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3522" r="877" b="3397"/>
          <a:stretch/>
        </p:blipFill>
        <p:spPr>
          <a:xfrm>
            <a:off x="146648" y="0"/>
            <a:ext cx="5097162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40500" t="24220" r="11852" b="25323"/>
          <a:stretch/>
        </p:blipFill>
        <p:spPr>
          <a:xfrm>
            <a:off x="5243810" y="0"/>
            <a:ext cx="4702257" cy="280358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2" y="114284"/>
            <a:ext cx="1604218" cy="11535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9373" t="23978" r="27818" b="12118"/>
          <a:stretch/>
        </p:blipFill>
        <p:spPr>
          <a:xfrm>
            <a:off x="5243810" y="2803585"/>
            <a:ext cx="5277437" cy="30537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l="30048" t="55625" r="33222" b="26682"/>
          <a:stretch/>
        </p:blipFill>
        <p:spPr>
          <a:xfrm>
            <a:off x="5568312" y="5931608"/>
            <a:ext cx="3144866" cy="8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1837" y="0"/>
            <a:ext cx="5127722" cy="6885798"/>
            <a:chOff x="11837" y="0"/>
            <a:chExt cx="5127722" cy="688579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" t="1379" r="3080" b="1379"/>
            <a:stretch/>
          </p:blipFill>
          <p:spPr>
            <a:xfrm>
              <a:off x="11837" y="0"/>
              <a:ext cx="5127722" cy="6885798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2570526" y="713971"/>
              <a:ext cx="2042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1, </a:t>
              </a:r>
              <a:r>
                <a:rPr lang="es-PE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871,220.43 ha </a:t>
              </a:r>
              <a:endParaRPr lang="es-PE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942228" y="0"/>
            <a:ext cx="5299364" cy="6858000"/>
            <a:chOff x="942228" y="0"/>
            <a:chExt cx="5299364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8" y="0"/>
              <a:ext cx="5299364" cy="685800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1836991" y="283781"/>
              <a:ext cx="18521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581, </a:t>
              </a:r>
              <a:r>
                <a:rPr lang="es-PE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678.06 ha </a:t>
              </a:r>
              <a:endParaRPr lang="es-PE" dirty="0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689131" y="1144161"/>
              <a:ext cx="1723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213,774.64 ha </a:t>
              </a:r>
              <a:endParaRPr lang="es-PE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872619" y="41697"/>
            <a:ext cx="5299364" cy="6858000"/>
            <a:chOff x="1872619" y="41697"/>
            <a:chExt cx="5299364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619" y="41697"/>
              <a:ext cx="5299364" cy="6858000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4664449" y="529305"/>
              <a:ext cx="1659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163,621.94 ha</a:t>
              </a:r>
              <a:endParaRPr lang="es-PE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780653" y="-60405"/>
            <a:ext cx="5299364" cy="6858000"/>
            <a:chOff x="2827831" y="-41697"/>
            <a:chExt cx="5299364" cy="68580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831" y="-41697"/>
              <a:ext cx="5299364" cy="6858000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5077935" y="559734"/>
              <a:ext cx="1723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135, 901.82 ha</a:t>
              </a:r>
              <a:endParaRPr lang="es-PE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705459" y="-121910"/>
            <a:ext cx="5299364" cy="6858000"/>
            <a:chOff x="7166466" y="13899"/>
            <a:chExt cx="5299364" cy="6858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466" y="13899"/>
              <a:ext cx="5299364" cy="6858000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9055335" y="529305"/>
              <a:ext cx="1787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570, </a:t>
              </a:r>
              <a:r>
                <a:rPr lang="es-PE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581.00 ha </a:t>
              </a:r>
              <a:endParaRPr lang="es-PE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034322" y="41697"/>
            <a:ext cx="4622075" cy="6899697"/>
            <a:chOff x="6034322" y="41697"/>
            <a:chExt cx="4622075" cy="6899697"/>
          </a:xfrm>
        </p:grpSpPr>
        <p:pic>
          <p:nvPicPr>
            <p:cNvPr id="20" name="Imagen 19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1" t="3644" r="5882" b="3825"/>
            <a:stretch/>
          </p:blipFill>
          <p:spPr bwMode="auto">
            <a:xfrm>
              <a:off x="6034322" y="41697"/>
              <a:ext cx="4622075" cy="68996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/>
            <p:cNvSpPr/>
            <p:nvPr/>
          </p:nvSpPr>
          <p:spPr>
            <a:xfrm>
              <a:off x="8471547" y="686487"/>
              <a:ext cx="1659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dirty="0">
                  <a:latin typeface="Arial" panose="020B0604020202020204" pitchFamily="34" charset="0"/>
                  <a:ea typeface="Times New Roman" panose="02020603050405020304" pitchFamily="18" charset="0"/>
                </a:rPr>
                <a:t>38, 954.33 ha </a:t>
              </a:r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37898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xmlns="" id="{E274797D-9E2A-4130-912A-C0BE7AE38B9F}"/>
              </a:ext>
            </a:extLst>
          </p:cNvPr>
          <p:cNvGrpSpPr/>
          <p:nvPr/>
        </p:nvGrpSpPr>
        <p:grpSpPr>
          <a:xfrm>
            <a:off x="1497040" y="2697059"/>
            <a:ext cx="9170622" cy="3706594"/>
            <a:chOff x="-26622" y="2885786"/>
            <a:chExt cx="9170622" cy="3706594"/>
          </a:xfrm>
        </p:grpSpPr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xmlns="" id="{A95B4D26-9166-476D-9DF0-A8807641F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9860"/>
              <a:ext cx="9144000" cy="3372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xmlns="" id="{934E4BB1-330F-4A08-89E8-23576CD0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22" y="3219860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xmlns="" id="{F0A582C2-7A5F-41A1-B010-3E913B099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77" y="288578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xmlns="" id="{57AEE9E3-23D5-459B-9DC3-C07350D8A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37" y="3329244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xmlns="" id="{0E9874A6-C5A8-4F38-ACB6-84396357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358" y="3238915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xmlns="" id="{0D599C65-1093-4B03-8FD1-989B1E27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23" y="3509515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xmlns="" id="{942DC13C-855A-422A-AF4E-F0276D35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80" y="360076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xmlns="" id="{F0294198-0CA8-4054-AC9B-5C4292C2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739" y="360076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xmlns="" id="{4D5AD750-A993-4682-BCF3-80C5E71DB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107" y="3828770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xmlns="" id="{9AD90646-133B-48B2-AFF0-9CF6C940A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149" y="3960964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xmlns="" id="{D38431DB-90E0-4483-9C9D-69CB7292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209" y="3794113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xmlns="" id="{0FFD6E9F-EBF2-42B6-8EFC-B4741EA0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116" y="3840945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xmlns="" id="{13382C3C-0AEE-43B4-93B9-56608532C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45" y="3577350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xmlns="" id="{CFC135C5-FEE0-4D92-9E5D-9D7B7A87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32" y="330540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xmlns="" id="{2290AE9B-41BA-483C-A44C-A49B88753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24" y="302984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xmlns="" id="{A9AB9E24-0859-4836-90BC-3CCC19294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91" y="3522669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xmlns="" id="{DB076988-2639-4C6E-9C16-B39D3062C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37" y="3775383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xmlns="" id="{BD34173E-6B2D-461E-A2E0-006F2F2B6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61" y="3934840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xmlns="" id="{60738656-A316-4B9F-B374-07301441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302" y="4031400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xmlns="" id="{EE38ACDE-A331-443C-B192-90595E54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458" y="4175019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xmlns="" id="{0E9B67FB-14AC-4183-A286-340F7336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490" y="4143676"/>
              <a:ext cx="470655" cy="4803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xmlns="" id="{579BDF78-1C53-451D-983A-B50CE728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804" y="4363099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xmlns="" id="{5A332ABE-B09C-45F5-8261-306FA31A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430" y="454225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xmlns="" id="{E28C2BD4-0B03-4CB2-9D97-1671E58D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881" y="4618861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xmlns="" id="{A96D476A-7DB0-46A9-9B9A-7C824EE02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02" y="4681196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xmlns="" id="{ECBBCC84-1153-4EB8-831A-D3A79965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145" y="4863908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xmlns="" id="{6F779890-85E3-409B-85D0-65F4D60A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636" y="4618861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xmlns="" id="{3ADF4B87-DFDB-44F8-BB19-26F2F0CC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722" y="4881996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xmlns="" id="{9280EA9A-B1E1-46FF-BAC3-324C275F0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228" y="4452676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xmlns="" id="{D3E29F17-384A-4754-9A37-AB8703D8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628" y="4605759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xmlns="" id="{B9EFB01D-21AC-47A6-A768-C1C75A823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763" y="4657494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xmlns="" id="{084B6390-A6B1-4E20-9ED5-8B24CF43F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430" y="5010047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xmlns="" id="{5F967B50-4E99-4686-A7F6-F7E442326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726" y="469045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xmlns="" id="{7A67691D-BFD6-46BC-8A85-C47470BF1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190" y="472855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xmlns="" id="{45141B6F-A6E8-425B-A80C-36BB6D36A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58" y="4836592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xmlns="" id="{0DC4651A-8C1D-44C5-9A50-00968BB4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244" y="494648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xmlns="" id="{77903180-2997-469C-AC9A-4E34C22A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632" y="5080652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xmlns="" id="{2E643CA4-3D4B-4264-9062-42608F6D4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236" y="5110884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xmlns="" id="{9045CA74-42BB-476E-B6F9-F1547D31B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023" y="5188388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xmlns="" id="{DF83CA00-7D06-4230-AB7D-E9C00E4EF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553" y="4659077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xmlns="" id="{993B9EC6-0496-473A-AB25-E91F0BD0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285" y="4766282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xmlns="" id="{D84055D2-A22E-499C-B7DF-829348950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99" y="525174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xmlns="" id="{55527B59-B8F8-435F-A58D-629279F0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533" y="5129447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xmlns="" id="{CD30B903-9D55-49E1-998E-7A8EC994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782" y="493451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xmlns="" id="{F69C881E-F574-4C17-94F2-F465801F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172" y="4872138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xmlns="" id="{DC2878BB-C1EB-4B53-8C57-A24A5C380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734" y="4863908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xmlns="" id="{9D7C8652-78B6-4568-8C16-DECB43FE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368" y="5199613"/>
              <a:ext cx="286374" cy="2922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xmlns="" id="{9D0CF406-EB9D-4EDB-B4F0-D0F2D7B41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16" y="5086720"/>
              <a:ext cx="286374" cy="29227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5" name="Imagen 104">
            <a:extLst>
              <a:ext uri="{FF2B5EF4-FFF2-40B4-BE49-F238E27FC236}">
                <a16:creationId xmlns:a16="http://schemas.microsoft.com/office/drawing/2014/main" xmlns="" id="{31076814-DDC0-4996-A9BC-A378D445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55" r="10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1513">
            <a:off x="1479232" y="3733442"/>
            <a:ext cx="1300820" cy="1063864"/>
          </a:xfrm>
          <a:prstGeom prst="rect">
            <a:avLst/>
          </a:prstGeom>
        </p:spPr>
      </p:pic>
      <p:grpSp>
        <p:nvGrpSpPr>
          <p:cNvPr id="234" name="Grupo 233">
            <a:extLst>
              <a:ext uri="{FF2B5EF4-FFF2-40B4-BE49-F238E27FC236}">
                <a16:creationId xmlns:a16="http://schemas.microsoft.com/office/drawing/2014/main" xmlns="" id="{4A1EE4D7-0560-4740-959E-FFC01382EF01}"/>
              </a:ext>
            </a:extLst>
          </p:cNvPr>
          <p:cNvGrpSpPr/>
          <p:nvPr/>
        </p:nvGrpSpPr>
        <p:grpSpPr>
          <a:xfrm>
            <a:off x="6129558" y="607057"/>
            <a:ext cx="1852017" cy="1075984"/>
            <a:chOff x="3860179" y="272955"/>
            <a:chExt cx="1852017" cy="1075984"/>
          </a:xfrm>
        </p:grpSpPr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xmlns="" id="{547ABDBA-0774-4311-8E5A-CEC696F1BADC}"/>
                </a:ext>
              </a:extLst>
            </p:cNvPr>
            <p:cNvGrpSpPr/>
            <p:nvPr/>
          </p:nvGrpSpPr>
          <p:grpSpPr>
            <a:xfrm>
              <a:off x="3860179" y="397690"/>
              <a:ext cx="955360" cy="951249"/>
              <a:chOff x="3812408" y="411865"/>
              <a:chExt cx="1028612" cy="1024186"/>
            </a:xfrm>
          </p:grpSpPr>
          <p:grpSp>
            <p:nvGrpSpPr>
              <p:cNvPr id="183" name="Grupo 182">
                <a:extLst>
                  <a:ext uri="{FF2B5EF4-FFF2-40B4-BE49-F238E27FC236}">
                    <a16:creationId xmlns:a16="http://schemas.microsoft.com/office/drawing/2014/main" xmlns="" id="{69AB12BF-92C2-4705-966E-D9D52E7CAC81}"/>
                  </a:ext>
                </a:extLst>
              </p:cNvPr>
              <p:cNvGrpSpPr/>
              <p:nvPr/>
            </p:nvGrpSpPr>
            <p:grpSpPr>
              <a:xfrm>
                <a:off x="3812408" y="411865"/>
                <a:ext cx="1028612" cy="1024186"/>
                <a:chOff x="2864605" y="491700"/>
                <a:chExt cx="2980266" cy="298026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86" name="Forma 185">
                  <a:extLst>
                    <a:ext uri="{FF2B5EF4-FFF2-40B4-BE49-F238E27FC236}">
                      <a16:creationId xmlns:a16="http://schemas.microsoft.com/office/drawing/2014/main" xmlns="" id="{207A5CB8-7266-4B4D-92B2-AC9A44B39FD7}"/>
                    </a:ext>
                  </a:extLst>
                </p:cNvPr>
                <p:cNvSpPr/>
                <p:nvPr/>
              </p:nvSpPr>
              <p:spPr>
                <a:xfrm>
                  <a:off x="2864605" y="491700"/>
                  <a:ext cx="2980266" cy="2980266"/>
                </a:xfrm>
                <a:prstGeom prst="gear9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7" name="Forma 4">
                  <a:extLst>
                    <a:ext uri="{FF2B5EF4-FFF2-40B4-BE49-F238E27FC236}">
                      <a16:creationId xmlns:a16="http://schemas.microsoft.com/office/drawing/2014/main" xmlns="" id="{69271008-3B3F-4432-8897-597511BB1477}"/>
                    </a:ext>
                  </a:extLst>
                </p:cNvPr>
                <p:cNvSpPr txBox="1"/>
                <p:nvPr/>
              </p:nvSpPr>
              <p:spPr>
                <a:xfrm>
                  <a:off x="3463771" y="1189813"/>
                  <a:ext cx="1781934" cy="15319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9690" tIns="59690" rIns="59690" bIns="59690" numCol="1" spcCol="1270" anchor="ctr" anchorCtr="0">
                  <a:noAutofit/>
                </a:bodyPr>
                <a:lstStyle/>
                <a:p>
                  <a:pPr algn="ctr" defTabSz="20891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ES" sz="4700"/>
                </a:p>
              </p:txBody>
            </p:sp>
          </p:grpSp>
          <p:sp>
            <p:nvSpPr>
              <p:cNvPr id="184" name="Rectángulo 183">
                <a:extLst>
                  <a:ext uri="{FF2B5EF4-FFF2-40B4-BE49-F238E27FC236}">
                    <a16:creationId xmlns:a16="http://schemas.microsoft.com/office/drawing/2014/main" xmlns="" id="{BCD153D2-DDF6-4C13-8BDF-F0568E7E8972}"/>
                  </a:ext>
                </a:extLst>
              </p:cNvPr>
              <p:cNvSpPr/>
              <p:nvPr/>
            </p:nvSpPr>
            <p:spPr>
              <a:xfrm>
                <a:off x="3939083" y="1013958"/>
                <a:ext cx="803561" cy="1901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900" b="1" dirty="0">
                    <a:solidFill>
                      <a:schemeClr val="accent2">
                        <a:lumMod val="50000"/>
                      </a:schemeClr>
                    </a:solidFill>
                  </a:rPr>
                  <a:t>Producción</a:t>
                </a:r>
                <a:endParaRPr lang="en-US" sz="9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85" name="Imagen 184">
                <a:extLst>
                  <a:ext uri="{FF2B5EF4-FFF2-40B4-BE49-F238E27FC236}">
                    <a16:creationId xmlns:a16="http://schemas.microsoft.com/office/drawing/2014/main" xmlns="" id="{7728AE12-B827-433B-BB86-5B2092819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97306" y="657443"/>
                <a:ext cx="433214" cy="378563"/>
              </a:xfrm>
              <a:prstGeom prst="rect">
                <a:avLst/>
              </a:prstGeom>
            </p:spPr>
          </p:pic>
        </p:grpSp>
        <p:grpSp>
          <p:nvGrpSpPr>
            <p:cNvPr id="197" name="Grupo 196">
              <a:extLst>
                <a:ext uri="{FF2B5EF4-FFF2-40B4-BE49-F238E27FC236}">
                  <a16:creationId xmlns:a16="http://schemas.microsoft.com/office/drawing/2014/main" xmlns="" id="{4EDA1949-435D-4301-A4AF-CD5635CA82B3}"/>
                </a:ext>
              </a:extLst>
            </p:cNvPr>
            <p:cNvGrpSpPr/>
            <p:nvPr/>
          </p:nvGrpSpPr>
          <p:grpSpPr>
            <a:xfrm>
              <a:off x="4756836" y="272955"/>
              <a:ext cx="955360" cy="951249"/>
              <a:chOff x="4563090" y="276351"/>
              <a:chExt cx="1028612" cy="1024186"/>
            </a:xfrm>
          </p:grpSpPr>
          <p:sp>
            <p:nvSpPr>
              <p:cNvPr id="201" name="Forma 200">
                <a:extLst>
                  <a:ext uri="{FF2B5EF4-FFF2-40B4-BE49-F238E27FC236}">
                    <a16:creationId xmlns:a16="http://schemas.microsoft.com/office/drawing/2014/main" xmlns="" id="{42DAF12C-CD70-417E-A511-6C08A43CEB6F}"/>
                  </a:ext>
                </a:extLst>
              </p:cNvPr>
              <p:cNvSpPr/>
              <p:nvPr/>
            </p:nvSpPr>
            <p:spPr>
              <a:xfrm>
                <a:off x="4563090" y="276351"/>
                <a:ext cx="1028612" cy="1024186"/>
              </a:xfrm>
              <a:prstGeom prst="gear9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9" name="Rectángulo 198">
                <a:extLst>
                  <a:ext uri="{FF2B5EF4-FFF2-40B4-BE49-F238E27FC236}">
                    <a16:creationId xmlns:a16="http://schemas.microsoft.com/office/drawing/2014/main" xmlns="" id="{CA4970B9-082B-49B0-B5E2-93D875D8E2CC}"/>
                  </a:ext>
                </a:extLst>
              </p:cNvPr>
              <p:cNvSpPr/>
              <p:nvPr/>
            </p:nvSpPr>
            <p:spPr>
              <a:xfrm>
                <a:off x="4682552" y="855002"/>
                <a:ext cx="821816" cy="2530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Gestión Forestal</a:t>
                </a:r>
                <a:endPara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08" name="Rectángulo redondeado 29">
            <a:extLst>
              <a:ext uri="{FF2B5EF4-FFF2-40B4-BE49-F238E27FC236}">
                <a16:creationId xmlns:a16="http://schemas.microsoft.com/office/drawing/2014/main" xmlns="" id="{93B5A455-68A0-4767-9289-917AF83818FC}"/>
              </a:ext>
            </a:extLst>
          </p:cNvPr>
          <p:cNvSpPr/>
          <p:nvPr/>
        </p:nvSpPr>
        <p:spPr>
          <a:xfrm>
            <a:off x="3106967" y="6347004"/>
            <a:ext cx="2279833" cy="262979"/>
          </a:xfrm>
          <a:prstGeom prst="roundRect">
            <a:avLst>
              <a:gd name="adj" fmla="val 50000"/>
            </a:avLst>
          </a:prstGeom>
          <a:solidFill>
            <a:srgbClr val="F4E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accent5">
                    <a:lumMod val="75000"/>
                  </a:schemeClr>
                </a:solidFill>
              </a:rPr>
              <a:t>ZONIFICACION FORESTAL</a:t>
            </a:r>
          </a:p>
        </p:txBody>
      </p:sp>
      <p:sp>
        <p:nvSpPr>
          <p:cNvPr id="209" name="Rectángulo 208">
            <a:extLst>
              <a:ext uri="{FF2B5EF4-FFF2-40B4-BE49-F238E27FC236}">
                <a16:creationId xmlns:a16="http://schemas.microsoft.com/office/drawing/2014/main" xmlns="" id="{B8EBB926-3CFB-4106-A2AD-671044C73EA3}"/>
              </a:ext>
            </a:extLst>
          </p:cNvPr>
          <p:cNvSpPr/>
          <p:nvPr/>
        </p:nvSpPr>
        <p:spPr>
          <a:xfrm flipV="1">
            <a:off x="1524000" y="314785"/>
            <a:ext cx="9144000" cy="1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>
              <a:solidFill>
                <a:prstClr val="white"/>
              </a:solidFill>
            </a:endParaRPr>
          </a:p>
        </p:txBody>
      </p:sp>
      <p:sp>
        <p:nvSpPr>
          <p:cNvPr id="217" name="Rectángulo redondeado 29">
            <a:extLst>
              <a:ext uri="{FF2B5EF4-FFF2-40B4-BE49-F238E27FC236}">
                <a16:creationId xmlns:a16="http://schemas.microsoft.com/office/drawing/2014/main" xmlns="" id="{472D8B0D-C986-42FB-8FA7-E8B8D69F66C3}"/>
              </a:ext>
            </a:extLst>
          </p:cNvPr>
          <p:cNvSpPr/>
          <p:nvPr/>
        </p:nvSpPr>
        <p:spPr>
          <a:xfrm>
            <a:off x="5752931" y="2167233"/>
            <a:ext cx="2279833" cy="262979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SM: </a:t>
            </a:r>
            <a:r>
              <a:rPr lang="es-ES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5´120,196 Ha Territorio 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104372" y="1809637"/>
            <a:ext cx="2285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b="1" u="sng" dirty="0" smtClean="0">
                <a:solidFill>
                  <a:srgbClr val="C00000"/>
                </a:solidFill>
              </a:rPr>
              <a:t>Gestión de </a:t>
            </a:r>
            <a:r>
              <a:rPr lang="es-ES" sz="1000" b="1" u="sng" dirty="0">
                <a:solidFill>
                  <a:srgbClr val="C00000"/>
                </a:solidFill>
              </a:rPr>
              <a:t>ACR </a:t>
            </a:r>
          </a:p>
          <a:p>
            <a:pPr algn="just"/>
            <a:endParaRPr lang="es-ES" sz="1000" dirty="0">
              <a:solidFill>
                <a:srgbClr val="C00000"/>
              </a:solidFill>
            </a:endParaRPr>
          </a:p>
          <a:p>
            <a:pPr algn="just"/>
            <a:r>
              <a:rPr lang="es-ES" sz="1000" b="1" u="sng" dirty="0">
                <a:solidFill>
                  <a:srgbClr val="C00000"/>
                </a:solidFill>
              </a:rPr>
              <a:t>Concesiones de conservación y ecoturismo</a:t>
            </a:r>
            <a:r>
              <a:rPr lang="es-ES" sz="1000" dirty="0">
                <a:solidFill>
                  <a:srgbClr val="C00000"/>
                </a:solidFill>
              </a:rPr>
              <a:t>:</a:t>
            </a:r>
          </a:p>
          <a:p>
            <a:pPr marL="182563" indent="-125413" algn="just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C00000"/>
                </a:solidFill>
              </a:rPr>
              <a:t>Infraestructura turística</a:t>
            </a:r>
          </a:p>
          <a:p>
            <a:pPr marL="182563" indent="-125413" algn="just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C00000"/>
                </a:solidFill>
              </a:rPr>
              <a:t>Cluster turismo sostenible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F790D162-6AAF-466C-906B-56EFB9E0AE60}"/>
              </a:ext>
            </a:extLst>
          </p:cNvPr>
          <p:cNvGrpSpPr/>
          <p:nvPr/>
        </p:nvGrpSpPr>
        <p:grpSpPr>
          <a:xfrm>
            <a:off x="1160610" y="2849502"/>
            <a:ext cx="3529188" cy="3273520"/>
            <a:chOff x="-363391" y="2849502"/>
            <a:chExt cx="3529188" cy="3273520"/>
          </a:xfrm>
        </p:grpSpPr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xmlns="" id="{6DE91B3E-0A9C-4B2E-92BA-63E01C3825C1}"/>
                </a:ext>
              </a:extLst>
            </p:cNvPr>
            <p:cNvGrpSpPr/>
            <p:nvPr/>
          </p:nvGrpSpPr>
          <p:grpSpPr>
            <a:xfrm>
              <a:off x="-363391" y="2911263"/>
              <a:ext cx="3529188" cy="3211759"/>
              <a:chOff x="-401125" y="1249250"/>
              <a:chExt cx="3529188" cy="3211759"/>
            </a:xfrm>
          </p:grpSpPr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xmlns="" id="{45990CB3-EC3A-4AFF-B5A0-4231FEAA2EEB}"/>
                  </a:ext>
                </a:extLst>
              </p:cNvPr>
              <p:cNvGrpSpPr/>
              <p:nvPr/>
            </p:nvGrpSpPr>
            <p:grpSpPr>
              <a:xfrm>
                <a:off x="-401125" y="3445346"/>
                <a:ext cx="1929190" cy="1015663"/>
                <a:chOff x="-401125" y="3445346"/>
                <a:chExt cx="1929190" cy="1015663"/>
              </a:xfrm>
            </p:grpSpPr>
            <p:sp>
              <p:nvSpPr>
                <p:cNvPr id="127" name="Elipse 126">
                  <a:extLst>
                    <a:ext uri="{FF2B5EF4-FFF2-40B4-BE49-F238E27FC236}">
                      <a16:creationId xmlns:a16="http://schemas.microsoft.com/office/drawing/2014/main" xmlns="" id="{B60D1018-752C-4A8A-9135-B3322D0F3146}"/>
                    </a:ext>
                  </a:extLst>
                </p:cNvPr>
                <p:cNvSpPr/>
                <p:nvPr/>
              </p:nvSpPr>
              <p:spPr>
                <a:xfrm>
                  <a:off x="984629" y="3608123"/>
                  <a:ext cx="439200" cy="4392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28" name="CuadroTexto 127">
                  <a:extLst>
                    <a:ext uri="{FF2B5EF4-FFF2-40B4-BE49-F238E27FC236}">
                      <a16:creationId xmlns:a16="http://schemas.microsoft.com/office/drawing/2014/main" xmlns="" id="{0C933813-5782-4D59-B0F8-8BAE65A9A91E}"/>
                    </a:ext>
                  </a:extLst>
                </p:cNvPr>
                <p:cNvSpPr txBox="1"/>
                <p:nvPr/>
              </p:nvSpPr>
              <p:spPr>
                <a:xfrm>
                  <a:off x="-401125" y="3445346"/>
                  <a:ext cx="1761426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PE" sz="1200" b="1" dirty="0">
                      <a:solidFill>
                        <a:srgbClr val="C00000"/>
                      </a:solidFill>
                    </a:rPr>
                    <a:t>Gestión para</a:t>
                  </a:r>
                </a:p>
                <a:p>
                  <a:pPr algn="ctr"/>
                  <a:r>
                    <a:rPr lang="es-PE" sz="1200" b="1" dirty="0" smtClean="0">
                      <a:solidFill>
                        <a:srgbClr val="C00000"/>
                      </a:solidFill>
                    </a:rPr>
                    <a:t>Protección,  conservación y aprovechamiento no maderable</a:t>
                  </a:r>
                  <a:endParaRPr lang="en-US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29" name="CuadroTexto 128">
                  <a:extLst>
                    <a:ext uri="{FF2B5EF4-FFF2-40B4-BE49-F238E27FC236}">
                      <a16:creationId xmlns:a16="http://schemas.microsoft.com/office/drawing/2014/main" xmlns="" id="{B246E042-5DBA-4003-9FB6-AC32EDCEA739}"/>
                    </a:ext>
                  </a:extLst>
                </p:cNvPr>
                <p:cNvSpPr txBox="1"/>
                <p:nvPr/>
              </p:nvSpPr>
              <p:spPr>
                <a:xfrm>
                  <a:off x="874680" y="3674460"/>
                  <a:ext cx="653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PE" sz="1600" b="1" dirty="0" smtClean="0">
                      <a:solidFill>
                        <a:schemeClr val="bg1"/>
                      </a:solidFill>
                    </a:rPr>
                    <a:t>64%</a:t>
                  </a:r>
                  <a:endParaRPr lang="es-PE" sz="16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7" name="Grupo 116">
                <a:extLst>
                  <a:ext uri="{FF2B5EF4-FFF2-40B4-BE49-F238E27FC236}">
                    <a16:creationId xmlns:a16="http://schemas.microsoft.com/office/drawing/2014/main" xmlns="" id="{2DF273C0-8629-4B1D-A2BB-E0614E26B40C}"/>
                  </a:ext>
                </a:extLst>
              </p:cNvPr>
              <p:cNvGrpSpPr/>
              <p:nvPr/>
            </p:nvGrpSpPr>
            <p:grpSpPr>
              <a:xfrm>
                <a:off x="-49476" y="1249250"/>
                <a:ext cx="3177539" cy="1282562"/>
                <a:chOff x="-49476" y="1249250"/>
                <a:chExt cx="3177539" cy="1282562"/>
              </a:xfrm>
            </p:grpSpPr>
            <p:sp>
              <p:nvSpPr>
                <p:cNvPr id="125" name="Cerrar llave 124">
                  <a:extLst>
                    <a:ext uri="{FF2B5EF4-FFF2-40B4-BE49-F238E27FC236}">
                      <a16:creationId xmlns:a16="http://schemas.microsoft.com/office/drawing/2014/main" xmlns="" id="{432F8B4D-3560-4193-A430-A2C2F7053DAD}"/>
                    </a:ext>
                  </a:extLst>
                </p:cNvPr>
                <p:cNvSpPr/>
                <p:nvPr/>
              </p:nvSpPr>
              <p:spPr>
                <a:xfrm rot="17311177">
                  <a:off x="1413713" y="-213939"/>
                  <a:ext cx="251162" cy="3177539"/>
                </a:xfrm>
                <a:prstGeom prst="rightBrace">
                  <a:avLst>
                    <a:gd name="adj1" fmla="val 0"/>
                    <a:gd name="adj2" fmla="val 100000"/>
                  </a:avLst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9" name="Conector recto 118">
                  <a:extLst>
                    <a:ext uri="{FF2B5EF4-FFF2-40B4-BE49-F238E27FC236}">
                      <a16:creationId xmlns:a16="http://schemas.microsoft.com/office/drawing/2014/main" xmlns="" id="{DF3CAD64-58FB-4BDE-8ED3-9D18999C4093}"/>
                    </a:ext>
                  </a:extLst>
                </p:cNvPr>
                <p:cNvCxnSpPr/>
                <p:nvPr/>
              </p:nvCxnSpPr>
              <p:spPr>
                <a:xfrm flipH="1">
                  <a:off x="2824016" y="2040078"/>
                  <a:ext cx="161595" cy="49173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1" name="Rectángulo redondeado 29">
              <a:extLst>
                <a:ext uri="{FF2B5EF4-FFF2-40B4-BE49-F238E27FC236}">
                  <a16:creationId xmlns:a16="http://schemas.microsoft.com/office/drawing/2014/main" xmlns="" id="{B9A2CFA4-1AEC-45EA-B2B7-559CD74C9358}"/>
                </a:ext>
              </a:extLst>
            </p:cNvPr>
            <p:cNvSpPr/>
            <p:nvPr/>
          </p:nvSpPr>
          <p:spPr>
            <a:xfrm rot="1110789">
              <a:off x="745381" y="2849502"/>
              <a:ext cx="1643723" cy="26297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</a:rPr>
                <a:t>Protección RR.NN.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0CCF0AF1-D82B-4CBC-B92C-B8057B37A48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5" b="92934" l="10000" r="910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049" y="1848689"/>
            <a:ext cx="852827" cy="85413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5DA35F9-85DA-411A-91CB-7FE13AB4E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889" l="0" r="100000">
                        <a14:foregroundMark x1="36889" y1="20000" x2="40444" y2="20444"/>
                        <a14:foregroundMark x1="60444" y1="22222" x2="62222" y2="2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148" y="2105808"/>
            <a:ext cx="379880" cy="37988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7988E224-F300-490C-9F00-4DC09BA2251F}"/>
              </a:ext>
            </a:extLst>
          </p:cNvPr>
          <p:cNvGrpSpPr/>
          <p:nvPr/>
        </p:nvGrpSpPr>
        <p:grpSpPr>
          <a:xfrm>
            <a:off x="6409398" y="5142914"/>
            <a:ext cx="4341237" cy="1403269"/>
            <a:chOff x="4885397" y="5142913"/>
            <a:chExt cx="4341237" cy="1403269"/>
          </a:xfrm>
        </p:grpSpPr>
        <p:grpSp>
          <p:nvGrpSpPr>
            <p:cNvPr id="144" name="Grupo 143">
              <a:extLst>
                <a:ext uri="{FF2B5EF4-FFF2-40B4-BE49-F238E27FC236}">
                  <a16:creationId xmlns:a16="http://schemas.microsoft.com/office/drawing/2014/main" xmlns="" id="{49C95C87-1CC4-4784-B623-5294ADCFD2FE}"/>
                </a:ext>
              </a:extLst>
            </p:cNvPr>
            <p:cNvGrpSpPr/>
            <p:nvPr/>
          </p:nvGrpSpPr>
          <p:grpSpPr>
            <a:xfrm>
              <a:off x="4885397" y="5142913"/>
              <a:ext cx="4341237" cy="1403269"/>
              <a:chOff x="4899421" y="3388427"/>
              <a:chExt cx="4341237" cy="1403269"/>
            </a:xfrm>
          </p:grpSpPr>
          <p:grpSp>
            <p:nvGrpSpPr>
              <p:cNvPr id="146" name="Grupo 145">
                <a:extLst>
                  <a:ext uri="{FF2B5EF4-FFF2-40B4-BE49-F238E27FC236}">
                    <a16:creationId xmlns:a16="http://schemas.microsoft.com/office/drawing/2014/main" xmlns="" id="{B070C89C-7068-4439-9E94-5AA542B02004}"/>
                  </a:ext>
                </a:extLst>
              </p:cNvPr>
              <p:cNvGrpSpPr/>
              <p:nvPr/>
            </p:nvGrpSpPr>
            <p:grpSpPr>
              <a:xfrm>
                <a:off x="4899421" y="4235537"/>
                <a:ext cx="2119145" cy="556159"/>
                <a:chOff x="4899421" y="4235537"/>
                <a:chExt cx="2119145" cy="556159"/>
              </a:xfrm>
            </p:grpSpPr>
            <p:sp>
              <p:nvSpPr>
                <p:cNvPr id="161" name="CuadroTexto 160">
                  <a:extLst>
                    <a:ext uri="{FF2B5EF4-FFF2-40B4-BE49-F238E27FC236}">
                      <a16:creationId xmlns:a16="http://schemas.microsoft.com/office/drawing/2014/main" xmlns="" id="{D5E58C20-9E35-4CF6-81E7-EBE40FDA0F6A}"/>
                    </a:ext>
                  </a:extLst>
                </p:cNvPr>
                <p:cNvSpPr txBox="1"/>
                <p:nvPr/>
              </p:nvSpPr>
              <p:spPr>
                <a:xfrm>
                  <a:off x="5596654" y="4330031"/>
                  <a:ext cx="14219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PE" sz="1200" b="1" dirty="0">
                      <a:solidFill>
                        <a:schemeClr val="accent2"/>
                      </a:solidFill>
                    </a:rPr>
                    <a:t>POTENCIAL AGROPECUARIO</a:t>
                  </a:r>
                  <a:endParaRPr lang="en-US" sz="1200" b="1" dirty="0">
                    <a:solidFill>
                      <a:schemeClr val="accent2"/>
                    </a:solidFill>
                  </a:endParaRPr>
                </a:p>
              </p:txBody>
            </p:sp>
            <p:grpSp>
              <p:nvGrpSpPr>
                <p:cNvPr id="162" name="Grupo 161">
                  <a:extLst>
                    <a:ext uri="{FF2B5EF4-FFF2-40B4-BE49-F238E27FC236}">
                      <a16:creationId xmlns:a16="http://schemas.microsoft.com/office/drawing/2014/main" xmlns="" id="{B65D7EFD-5750-42D3-B355-6F423A7272DB}"/>
                    </a:ext>
                  </a:extLst>
                </p:cNvPr>
                <p:cNvGrpSpPr/>
                <p:nvPr/>
              </p:nvGrpSpPr>
              <p:grpSpPr>
                <a:xfrm>
                  <a:off x="4899421" y="4235537"/>
                  <a:ext cx="588543" cy="374162"/>
                  <a:chOff x="5338749" y="6102330"/>
                  <a:chExt cx="588543" cy="374162"/>
                </a:xfrm>
              </p:grpSpPr>
              <p:sp>
                <p:nvSpPr>
                  <p:cNvPr id="163" name="Elipse 162">
                    <a:extLst>
                      <a:ext uri="{FF2B5EF4-FFF2-40B4-BE49-F238E27FC236}">
                        <a16:creationId xmlns:a16="http://schemas.microsoft.com/office/drawing/2014/main" xmlns="" id="{0F6C5D96-04F8-4C72-AAA7-DA49E8857E26}"/>
                      </a:ext>
                    </a:extLst>
                  </p:cNvPr>
                  <p:cNvSpPr/>
                  <p:nvPr/>
                </p:nvSpPr>
                <p:spPr>
                  <a:xfrm>
                    <a:off x="5400778" y="6102330"/>
                    <a:ext cx="439200" cy="37416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64" name="CuadroTexto 163">
                    <a:extLst>
                      <a:ext uri="{FF2B5EF4-FFF2-40B4-BE49-F238E27FC236}">
                        <a16:creationId xmlns:a16="http://schemas.microsoft.com/office/drawing/2014/main" xmlns="" id="{21C2DB04-5125-41E8-A7D2-495123C2C428}"/>
                      </a:ext>
                    </a:extLst>
                  </p:cNvPr>
                  <p:cNvSpPr txBox="1"/>
                  <p:nvPr/>
                </p:nvSpPr>
                <p:spPr>
                  <a:xfrm>
                    <a:off x="5338749" y="6127160"/>
                    <a:ext cx="58854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PE" sz="1600" b="1" dirty="0">
                        <a:solidFill>
                          <a:schemeClr val="bg1"/>
                        </a:solidFill>
                      </a:rPr>
                      <a:t>13%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56" name="Cerrar llave 155">
                <a:extLst>
                  <a:ext uri="{FF2B5EF4-FFF2-40B4-BE49-F238E27FC236}">
                    <a16:creationId xmlns:a16="http://schemas.microsoft.com/office/drawing/2014/main" xmlns="" id="{5ECED4A1-83FE-4A04-8BAA-79D32E8C243B}"/>
                  </a:ext>
                </a:extLst>
              </p:cNvPr>
              <p:cNvSpPr/>
              <p:nvPr/>
            </p:nvSpPr>
            <p:spPr>
              <a:xfrm rot="17272667">
                <a:off x="7073166" y="1472096"/>
                <a:ext cx="251162" cy="4083823"/>
              </a:xfrm>
              <a:prstGeom prst="rightBrace">
                <a:avLst>
                  <a:gd name="adj1" fmla="val 0"/>
                  <a:gd name="adj2" fmla="val 0"/>
                </a:avLst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3" name="Rectángulo redondeado 29">
              <a:extLst>
                <a:ext uri="{FF2B5EF4-FFF2-40B4-BE49-F238E27FC236}">
                  <a16:creationId xmlns:a16="http://schemas.microsoft.com/office/drawing/2014/main" xmlns="" id="{8BB1C717-C7C5-4B28-9FBD-B54DA62D3422}"/>
                </a:ext>
              </a:extLst>
            </p:cNvPr>
            <p:cNvSpPr/>
            <p:nvPr/>
          </p:nvSpPr>
          <p:spPr>
            <a:xfrm rot="1077610">
              <a:off x="6079356" y="5159154"/>
              <a:ext cx="2365160" cy="262979"/>
            </a:xfrm>
            <a:prstGeom prst="roundRect">
              <a:avLst>
                <a:gd name="adj" fmla="val 50000"/>
              </a:avLst>
            </a:prstGeom>
            <a:solidFill>
              <a:srgbClr val="C9A0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</a:rPr>
                <a:t>Ordenamiento Agroecológico</a:t>
              </a: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7627125" y="3683805"/>
            <a:ext cx="2948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 u="sng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s-MX" sz="1000" dirty="0">
                <a:solidFill>
                  <a:schemeClr val="accent4">
                    <a:lumMod val="50000"/>
                  </a:schemeClr>
                </a:solidFill>
              </a:rPr>
              <a:t>Reconversión de cultivos</a:t>
            </a:r>
          </a:p>
          <a:p>
            <a:r>
              <a:rPr lang="es-MX" sz="1000" dirty="0">
                <a:solidFill>
                  <a:schemeClr val="accent4">
                    <a:lumMod val="50000"/>
                  </a:schemeClr>
                </a:solidFill>
              </a:rPr>
              <a:t>Sistemas Agroforestales</a:t>
            </a:r>
          </a:p>
          <a:p>
            <a:r>
              <a:rPr lang="es-MX" sz="1000" dirty="0">
                <a:solidFill>
                  <a:schemeClr val="accent4">
                    <a:lumMod val="50000"/>
                  </a:schemeClr>
                </a:solidFill>
              </a:rPr>
              <a:t>Cadenas de Valor: Cultivos y Crianzas </a:t>
            </a:r>
          </a:p>
          <a:p>
            <a:pPr marL="404813" indent="-171450" algn="just">
              <a:buFont typeface="Wingdings" panose="05000000000000000000" pitchFamily="2" charset="2"/>
              <a:buChar char="§"/>
            </a:pPr>
            <a:r>
              <a:rPr lang="es-PE" sz="1000" b="0" u="none" dirty="0">
                <a:solidFill>
                  <a:schemeClr val="accent4">
                    <a:lumMod val="50000"/>
                  </a:schemeClr>
                </a:solidFill>
              </a:rPr>
              <a:t>Financiamiento agro industria</a:t>
            </a:r>
          </a:p>
          <a:p>
            <a:pPr marL="404813" indent="-171450" algn="just">
              <a:buFont typeface="Wingdings" panose="05000000000000000000" pitchFamily="2" charset="2"/>
              <a:buChar char="§"/>
            </a:pPr>
            <a:r>
              <a:rPr lang="es-PE" sz="1000" b="0" u="none" dirty="0">
                <a:solidFill>
                  <a:schemeClr val="accent4">
                    <a:lumMod val="50000"/>
                  </a:schemeClr>
                </a:solidFill>
              </a:rPr>
              <a:t>Financiamiento exportación</a:t>
            </a:r>
            <a:endParaRPr lang="es-ES" sz="1000" b="0" u="none" dirty="0">
              <a:solidFill>
                <a:schemeClr val="accent4">
                  <a:lumMod val="50000"/>
                </a:schemeClr>
              </a:solidFill>
            </a:endParaRPr>
          </a:p>
          <a:p>
            <a:pPr marL="404813" indent="-171450" algn="just">
              <a:buFont typeface="Wingdings" panose="05000000000000000000" pitchFamily="2" charset="2"/>
              <a:buChar char="§"/>
            </a:pPr>
            <a:r>
              <a:rPr lang="es-PE" sz="1000" b="0" u="none" dirty="0">
                <a:solidFill>
                  <a:schemeClr val="accent4">
                    <a:lumMod val="50000"/>
                  </a:schemeClr>
                </a:solidFill>
              </a:rPr>
              <a:t>Financiamiento agregado de las cadenas de valor: </a:t>
            </a:r>
          </a:p>
        </p:txBody>
      </p:sp>
      <p:sp>
        <p:nvSpPr>
          <p:cNvPr id="215" name="CuadroTexto 214">
            <a:extLst>
              <a:ext uri="{FF2B5EF4-FFF2-40B4-BE49-F238E27FC236}">
                <a16:creationId xmlns:a16="http://schemas.microsoft.com/office/drawing/2014/main" xmlns="" id="{7AFF5932-D1C9-46C3-88C4-289D2EFA784A}"/>
              </a:ext>
            </a:extLst>
          </p:cNvPr>
          <p:cNvSpPr txBox="1"/>
          <p:nvPr/>
        </p:nvSpPr>
        <p:spPr>
          <a:xfrm>
            <a:off x="8766725" y="4682966"/>
            <a:ext cx="194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b="1" dirty="0">
                <a:solidFill>
                  <a:schemeClr val="accent4">
                    <a:lumMod val="50000"/>
                  </a:schemeClr>
                </a:solidFill>
              </a:rPr>
              <a:t>Café, Cacao, Palma Aceitera, Palmito, Plátano, Limón, Naranjo, Sacha Inchi, Arroz, Maíz, G. Vacuno y G. Porcino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DD9DA3E-F720-4B92-BD82-B6FF0BE740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40" y="2235015"/>
            <a:ext cx="1858990" cy="143649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92694DBC-C67E-443E-B376-2E801CE510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5385" y1="78176" x2="59385" y2="81270"/>
                        <a14:foregroundMark x1="68462" y1="70195" x2="71385" y2="78013"/>
                        <a14:foregroundMark x1="85538" y1="70847" x2="90308" y2="68078"/>
                        <a14:foregroundMark x1="50923" y1="93160" x2="55231" y2="90554"/>
                        <a14:foregroundMark x1="42154" y1="91531" x2="44615" y2="92834"/>
                        <a14:foregroundMark x1="28000" y1="82736" x2="30769" y2="84202"/>
                        <a14:foregroundMark x1="26154" y1="73290" x2="30000" y2="68730"/>
                        <a14:foregroundMark x1="11692" y1="79805" x2="20154" y2="76710"/>
                        <a14:foregroundMark x1="12615" y1="86971" x2="33077" y2="96254"/>
                        <a14:foregroundMark x1="4769" y1="73453" x2="30615" y2="62704"/>
                        <a14:foregroundMark x1="30308" y1="34853" x2="37385" y2="27524"/>
                        <a14:foregroundMark x1="40154" y1="43160" x2="53538" y2="32899"/>
                        <a14:foregroundMark x1="52615" y1="22964" x2="55385" y2="33225"/>
                        <a14:foregroundMark x1="68923" y1="20521" x2="61692" y2="35993"/>
                        <a14:foregroundMark x1="67846" y1="6026" x2="72615" y2="7492"/>
                        <a14:foregroundMark x1="84462" y1="11401" x2="89385" y2="20521"/>
                        <a14:foregroundMark x1="32000" y1="75081" x2="38923" y2="80130"/>
                        <a14:foregroundMark x1="88154" y1="60912" x2="84462" y2="68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5170" y="3233404"/>
            <a:ext cx="772313" cy="729539"/>
          </a:xfrm>
          <a:prstGeom prst="rect">
            <a:avLst/>
          </a:prstGeom>
        </p:spPr>
      </p:pic>
      <p:sp>
        <p:nvSpPr>
          <p:cNvPr id="37" name="Flecha: hacia abajo 36">
            <a:extLst>
              <a:ext uri="{FF2B5EF4-FFF2-40B4-BE49-F238E27FC236}">
                <a16:creationId xmlns:a16="http://schemas.microsoft.com/office/drawing/2014/main" xmlns="" id="{FABBBC39-FD29-41A2-9741-EBC04A9A68F1}"/>
              </a:ext>
            </a:extLst>
          </p:cNvPr>
          <p:cNvSpPr/>
          <p:nvPr/>
        </p:nvSpPr>
        <p:spPr>
          <a:xfrm rot="16200000">
            <a:off x="8014309" y="2750465"/>
            <a:ext cx="290173" cy="517869"/>
          </a:xfrm>
          <a:prstGeom prst="downArrow">
            <a:avLst/>
          </a:prstGeom>
          <a:solidFill>
            <a:srgbClr val="D2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21" name="Grupo 220">
            <a:extLst>
              <a:ext uri="{FF2B5EF4-FFF2-40B4-BE49-F238E27FC236}">
                <a16:creationId xmlns:a16="http://schemas.microsoft.com/office/drawing/2014/main" xmlns="" id="{17621628-9BFC-45B2-B29D-23487F044739}"/>
              </a:ext>
            </a:extLst>
          </p:cNvPr>
          <p:cNvGrpSpPr/>
          <p:nvPr/>
        </p:nvGrpSpPr>
        <p:grpSpPr>
          <a:xfrm>
            <a:off x="7136271" y="3786813"/>
            <a:ext cx="490854" cy="730945"/>
            <a:chOff x="6635570" y="4840705"/>
            <a:chExt cx="1248285" cy="1858859"/>
          </a:xfrm>
        </p:grpSpPr>
        <p:pic>
          <p:nvPicPr>
            <p:cNvPr id="222" name="Imagen 221">
              <a:extLst>
                <a:ext uri="{FF2B5EF4-FFF2-40B4-BE49-F238E27FC236}">
                  <a16:creationId xmlns:a16="http://schemas.microsoft.com/office/drawing/2014/main" xmlns="" id="{E602B903-6A5C-4A71-A7FF-2EC0C1D4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5570" y="4840705"/>
              <a:ext cx="1248285" cy="1858859"/>
            </a:xfrm>
            <a:prstGeom prst="rect">
              <a:avLst/>
            </a:prstGeom>
          </p:spPr>
        </p:pic>
        <p:pic>
          <p:nvPicPr>
            <p:cNvPr id="223" name="Imagen 222">
              <a:extLst>
                <a:ext uri="{FF2B5EF4-FFF2-40B4-BE49-F238E27FC236}">
                  <a16:creationId xmlns:a16="http://schemas.microsoft.com/office/drawing/2014/main" xmlns="" id="{C0B239FE-F264-4C23-A424-F187EAEC4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966" y1="72515" x2="80339" y2="69591"/>
                          <a14:foregroundMark x1="16949" y1="75439" x2="73559" y2="695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27100">
              <a:off x="7436674" y="4934181"/>
              <a:ext cx="404714" cy="234596"/>
            </a:xfrm>
            <a:prstGeom prst="rect">
              <a:avLst/>
            </a:prstGeom>
          </p:spPr>
        </p:pic>
      </p:grpSp>
      <p:grpSp>
        <p:nvGrpSpPr>
          <p:cNvPr id="131" name="Grupo 130">
            <a:extLst>
              <a:ext uri="{FF2B5EF4-FFF2-40B4-BE49-F238E27FC236}">
                <a16:creationId xmlns:a16="http://schemas.microsoft.com/office/drawing/2014/main" xmlns="" id="{B126054E-CF78-43E9-AECA-02294274EA7E}"/>
              </a:ext>
            </a:extLst>
          </p:cNvPr>
          <p:cNvGrpSpPr/>
          <p:nvPr/>
        </p:nvGrpSpPr>
        <p:grpSpPr>
          <a:xfrm>
            <a:off x="2985014" y="5230845"/>
            <a:ext cx="1400737" cy="1049743"/>
            <a:chOff x="1767995" y="3771258"/>
            <a:chExt cx="1400737" cy="1049743"/>
          </a:xfrm>
        </p:grpSpPr>
        <p:sp>
          <p:nvSpPr>
            <p:cNvPr id="141" name="Elipse 140">
              <a:extLst>
                <a:ext uri="{FF2B5EF4-FFF2-40B4-BE49-F238E27FC236}">
                  <a16:creationId xmlns:a16="http://schemas.microsoft.com/office/drawing/2014/main" xmlns="" id="{346CF27C-2001-406C-BA34-6161EA2339CD}"/>
                </a:ext>
              </a:extLst>
            </p:cNvPr>
            <p:cNvSpPr/>
            <p:nvPr/>
          </p:nvSpPr>
          <p:spPr>
            <a:xfrm>
              <a:off x="2134282" y="3771258"/>
              <a:ext cx="439200" cy="4392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2" name="CuadroTexto 141">
              <a:extLst>
                <a:ext uri="{FF2B5EF4-FFF2-40B4-BE49-F238E27FC236}">
                  <a16:creationId xmlns:a16="http://schemas.microsoft.com/office/drawing/2014/main" xmlns="" id="{406B9F35-5006-4F76-BDC1-2E07F51AFFB2}"/>
                </a:ext>
              </a:extLst>
            </p:cNvPr>
            <p:cNvSpPr txBox="1"/>
            <p:nvPr/>
          </p:nvSpPr>
          <p:spPr>
            <a:xfrm>
              <a:off x="1767995" y="4174670"/>
              <a:ext cx="1400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accent6">
                      <a:lumMod val="75000"/>
                    </a:schemeClr>
                  </a:solidFill>
                </a:rPr>
                <a:t>Aprovechamiento </a:t>
              </a:r>
              <a:r>
                <a:rPr lang="es-PE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maderable de </a:t>
              </a:r>
              <a:r>
                <a:rPr lang="es-PE" sz="1200" b="1" dirty="0">
                  <a:solidFill>
                    <a:schemeClr val="accent6">
                      <a:lumMod val="75000"/>
                    </a:schemeClr>
                  </a:solidFill>
                </a:rPr>
                <a:t>bosques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3" name="CuadroTexto 142">
              <a:extLst>
                <a:ext uri="{FF2B5EF4-FFF2-40B4-BE49-F238E27FC236}">
                  <a16:creationId xmlns:a16="http://schemas.microsoft.com/office/drawing/2014/main" xmlns="" id="{4D1FCCC6-D0AB-44B7-B0A3-54395B3FFC7D}"/>
                </a:ext>
              </a:extLst>
            </p:cNvPr>
            <p:cNvSpPr txBox="1"/>
            <p:nvPr/>
          </p:nvSpPr>
          <p:spPr>
            <a:xfrm>
              <a:off x="2112289" y="3836116"/>
              <a:ext cx="559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600" b="1" dirty="0" smtClean="0">
                  <a:solidFill>
                    <a:schemeClr val="bg1"/>
                  </a:solidFill>
                </a:rPr>
                <a:t>9 %</a:t>
              </a:r>
              <a:endParaRPr lang="es-PE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xmlns="" id="{3705A04B-3690-46F1-865E-E3BDABB585BF}"/>
              </a:ext>
            </a:extLst>
          </p:cNvPr>
          <p:cNvGrpSpPr/>
          <p:nvPr/>
        </p:nvGrpSpPr>
        <p:grpSpPr>
          <a:xfrm>
            <a:off x="2717222" y="3689704"/>
            <a:ext cx="4107095" cy="1303874"/>
            <a:chOff x="1500203" y="2230117"/>
            <a:chExt cx="4107095" cy="1303874"/>
          </a:xfrm>
        </p:grpSpPr>
        <p:sp>
          <p:nvSpPr>
            <p:cNvPr id="139" name="Cerrar llave 138">
              <a:extLst>
                <a:ext uri="{FF2B5EF4-FFF2-40B4-BE49-F238E27FC236}">
                  <a16:creationId xmlns:a16="http://schemas.microsoft.com/office/drawing/2014/main" xmlns="" id="{FDA2F09A-2F6F-446B-B8FA-18C1222B2A15}"/>
                </a:ext>
              </a:extLst>
            </p:cNvPr>
            <p:cNvSpPr/>
            <p:nvPr/>
          </p:nvSpPr>
          <p:spPr>
            <a:xfrm rot="17328158">
              <a:off x="3342403" y="387917"/>
              <a:ext cx="422696" cy="4107095"/>
            </a:xfrm>
            <a:prstGeom prst="rightBrace">
              <a:avLst>
                <a:gd name="adj1" fmla="val 0"/>
                <a:gd name="adj2" fmla="val 100000"/>
              </a:avLst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xmlns="" id="{DFAA77B0-E77E-43DC-AE8D-407DAFC9664A}"/>
                </a:ext>
              </a:extLst>
            </p:cNvPr>
            <p:cNvCxnSpPr/>
            <p:nvPr/>
          </p:nvCxnSpPr>
          <p:spPr>
            <a:xfrm flipH="1">
              <a:off x="4899468" y="3144229"/>
              <a:ext cx="129269" cy="389762"/>
            </a:xfrm>
            <a:prstGeom prst="line">
              <a:avLst/>
            </a:prstGeom>
            <a:ln w="28575">
              <a:solidFill>
                <a:srgbClr val="70AD4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Rectángulo redondeado 29">
            <a:extLst>
              <a:ext uri="{FF2B5EF4-FFF2-40B4-BE49-F238E27FC236}">
                <a16:creationId xmlns:a16="http://schemas.microsoft.com/office/drawing/2014/main" xmlns="" id="{D7B63E7C-41E2-4D93-B006-E4A27EBF8559}"/>
              </a:ext>
            </a:extLst>
          </p:cNvPr>
          <p:cNvSpPr/>
          <p:nvPr/>
        </p:nvSpPr>
        <p:spPr>
          <a:xfrm rot="1110789">
            <a:off x="4322957" y="3897735"/>
            <a:ext cx="1816851" cy="262979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Ordenamiento Forestal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570443" y="2803255"/>
            <a:ext cx="2760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 u="sng">
                <a:solidFill>
                  <a:srgbClr val="C00000"/>
                </a:solidFill>
              </a:defRPr>
            </a:lvl1pPr>
          </a:lstStyle>
          <a:p>
            <a:r>
              <a:rPr lang="es-MX" sz="1000" dirty="0">
                <a:solidFill>
                  <a:schemeClr val="accent6">
                    <a:lumMod val="50000"/>
                  </a:schemeClr>
                </a:solidFill>
              </a:rPr>
              <a:t>Concesiones Forestales</a:t>
            </a:r>
          </a:p>
          <a:p>
            <a:r>
              <a:rPr lang="es-MX" sz="1000" dirty="0">
                <a:solidFill>
                  <a:schemeClr val="accent6">
                    <a:lumMod val="50000"/>
                  </a:schemeClr>
                </a:solidFill>
              </a:rPr>
              <a:t>Contratos de Cesi</a:t>
            </a:r>
            <a:r>
              <a:rPr lang="es-ES" sz="1000" dirty="0">
                <a:solidFill>
                  <a:schemeClr val="accent6">
                    <a:lumMod val="50000"/>
                  </a:schemeClr>
                </a:solidFill>
              </a:rPr>
              <a:t>ón en Uso</a:t>
            </a:r>
            <a:endParaRPr lang="es-MX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 indent="-125413" algn="just">
              <a:buFont typeface="Wingdings" panose="05000000000000000000" pitchFamily="2" charset="2"/>
              <a:buChar char="§"/>
            </a:pPr>
            <a:r>
              <a:rPr lang="es-ES" sz="1000" b="0" u="none" dirty="0">
                <a:solidFill>
                  <a:schemeClr val="accent6">
                    <a:lumMod val="50000"/>
                  </a:schemeClr>
                </a:solidFill>
              </a:rPr>
              <a:t>Financiamiento cluster manejo forestal sostenible</a:t>
            </a:r>
          </a:p>
          <a:p>
            <a:pPr marL="182563" indent="-125413" algn="just">
              <a:buFont typeface="Wingdings" panose="05000000000000000000" pitchFamily="2" charset="2"/>
              <a:buChar char="§"/>
            </a:pPr>
            <a:r>
              <a:rPr lang="es-ES" sz="1000" b="0" u="none" dirty="0">
                <a:solidFill>
                  <a:schemeClr val="accent6">
                    <a:lumMod val="50000"/>
                  </a:schemeClr>
                </a:solidFill>
              </a:rPr>
              <a:t>Financiamiento </a:t>
            </a:r>
            <a:r>
              <a:rPr lang="es-ES" sz="1000" b="0" u="none" dirty="0" smtClean="0">
                <a:solidFill>
                  <a:schemeClr val="accent6">
                    <a:lumMod val="50000"/>
                  </a:schemeClr>
                </a:solidFill>
              </a:rPr>
              <a:t>valor agregado</a:t>
            </a:r>
            <a:endParaRPr lang="es-ES" sz="1000" b="0" u="none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 indent="-125413" algn="just">
              <a:buFont typeface="Wingdings" panose="05000000000000000000" pitchFamily="2" charset="2"/>
              <a:buChar char="§"/>
            </a:pPr>
            <a:r>
              <a:rPr lang="es-ES" sz="1000" b="0" u="none" dirty="0">
                <a:solidFill>
                  <a:schemeClr val="accent6">
                    <a:lumMod val="50000"/>
                  </a:schemeClr>
                </a:solidFill>
              </a:rPr>
              <a:t>Financiamiento reforestación</a:t>
            </a:r>
            <a:endParaRPr lang="x-none" sz="1000" b="0" u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4" name="Imagen 223">
            <a:extLst>
              <a:ext uri="{FF2B5EF4-FFF2-40B4-BE49-F238E27FC236}">
                <a16:creationId xmlns:a16="http://schemas.microsoft.com/office/drawing/2014/main" xmlns="" id="{ED9947E5-5AAF-4E7B-AC12-CCC5AAE160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000" l="8900" r="96700">
                        <a14:foregroundMark x1="47900" y1="67167" x2="48700" y2="70500"/>
                        <a14:foregroundMark x1="44200" y1="50000" x2="45500" y2="53667"/>
                        <a14:foregroundMark x1="45500" y1="41833" x2="45700" y2="43167"/>
                        <a14:foregroundMark x1="59100" y1="27833" x2="62200" y2="29500"/>
                        <a14:foregroundMark x1="60500" y1="28667" x2="60500" y2="30500"/>
                        <a14:foregroundMark x1="50700" y1="78500" x2="50500" y2="77000"/>
                      </a14:backgroundRemoval>
                    </a14:imgEffect>
                  </a14:imgLayer>
                </a14:imgProps>
              </a:ext>
            </a:extLst>
          </a:blip>
          <a:srcRect b="13164"/>
          <a:stretch/>
        </p:blipFill>
        <p:spPr>
          <a:xfrm>
            <a:off x="4501079" y="2765898"/>
            <a:ext cx="1541971" cy="803388"/>
          </a:xfrm>
          <a:prstGeom prst="rect">
            <a:avLst/>
          </a:prstGeom>
        </p:spPr>
      </p:pic>
      <p:grpSp>
        <p:nvGrpSpPr>
          <p:cNvPr id="226" name="Grupo 225">
            <a:extLst>
              <a:ext uri="{FF2B5EF4-FFF2-40B4-BE49-F238E27FC236}">
                <a16:creationId xmlns:a16="http://schemas.microsoft.com/office/drawing/2014/main" xmlns="" id="{60473E38-B673-47B8-AD94-FA38A389670A}"/>
              </a:ext>
            </a:extLst>
          </p:cNvPr>
          <p:cNvGrpSpPr/>
          <p:nvPr/>
        </p:nvGrpSpPr>
        <p:grpSpPr>
          <a:xfrm>
            <a:off x="606671" y="3719088"/>
            <a:ext cx="910952" cy="905056"/>
            <a:chOff x="15272" y="3290148"/>
            <a:chExt cx="910952" cy="905056"/>
          </a:xfrm>
        </p:grpSpPr>
        <p:sp>
          <p:nvSpPr>
            <p:cNvPr id="227" name="CuadroTexto 226">
              <a:extLst>
                <a:ext uri="{FF2B5EF4-FFF2-40B4-BE49-F238E27FC236}">
                  <a16:creationId xmlns:a16="http://schemas.microsoft.com/office/drawing/2014/main" xmlns="" id="{B49ECC1C-8757-4BF3-82D2-5D0095D399BF}"/>
                </a:ext>
              </a:extLst>
            </p:cNvPr>
            <p:cNvSpPr txBox="1"/>
            <p:nvPr/>
          </p:nvSpPr>
          <p:spPr>
            <a:xfrm>
              <a:off x="15272" y="3733539"/>
              <a:ext cx="910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 smtClean="0">
                  <a:solidFill>
                    <a:schemeClr val="accent1"/>
                  </a:solidFill>
                </a:rPr>
                <a:t>Cuerpos </a:t>
              </a:r>
              <a:r>
                <a:rPr lang="es-PE" sz="1200" b="1" dirty="0">
                  <a:solidFill>
                    <a:schemeClr val="accent1"/>
                  </a:solidFill>
                </a:rPr>
                <a:t>de agua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228" name="Elipse 227">
              <a:extLst>
                <a:ext uri="{FF2B5EF4-FFF2-40B4-BE49-F238E27FC236}">
                  <a16:creationId xmlns:a16="http://schemas.microsoft.com/office/drawing/2014/main" xmlns="" id="{E8F50DCB-FEA0-478C-85C2-78A2FE4BF24A}"/>
                </a:ext>
              </a:extLst>
            </p:cNvPr>
            <p:cNvSpPr/>
            <p:nvPr/>
          </p:nvSpPr>
          <p:spPr>
            <a:xfrm>
              <a:off x="237658" y="3290148"/>
              <a:ext cx="438654" cy="43865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9" name="CuadroTexto 228">
              <a:extLst>
                <a:ext uri="{FF2B5EF4-FFF2-40B4-BE49-F238E27FC236}">
                  <a16:creationId xmlns:a16="http://schemas.microsoft.com/office/drawing/2014/main" xmlns="" id="{6D99BCAA-70C7-463A-8508-9AFC418C5FF2}"/>
                </a:ext>
              </a:extLst>
            </p:cNvPr>
            <p:cNvSpPr txBox="1"/>
            <p:nvPr/>
          </p:nvSpPr>
          <p:spPr>
            <a:xfrm>
              <a:off x="199133" y="3319366"/>
              <a:ext cx="560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b="1" dirty="0">
                  <a:solidFill>
                    <a:schemeClr val="bg1"/>
                  </a:solidFill>
                </a:rPr>
                <a:t>1%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3" name="Rectángulo 232">
            <a:extLst>
              <a:ext uri="{FF2B5EF4-FFF2-40B4-BE49-F238E27FC236}">
                <a16:creationId xmlns:a16="http://schemas.microsoft.com/office/drawing/2014/main" xmlns="" id="{2351EEFF-1BD6-4095-9247-8F8922DC75D5}"/>
              </a:ext>
            </a:extLst>
          </p:cNvPr>
          <p:cNvSpPr/>
          <p:nvPr/>
        </p:nvSpPr>
        <p:spPr>
          <a:xfrm>
            <a:off x="1524000" y="1"/>
            <a:ext cx="9144000" cy="2958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Articulación de las políticas de desarrollo territorial de la región San Martín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6827B6F8-18E5-4AB1-BF5D-1C73DBBF8389}"/>
              </a:ext>
            </a:extLst>
          </p:cNvPr>
          <p:cNvGrpSpPr/>
          <p:nvPr/>
        </p:nvGrpSpPr>
        <p:grpSpPr>
          <a:xfrm>
            <a:off x="2474310" y="618898"/>
            <a:ext cx="1071006" cy="1071006"/>
            <a:chOff x="1648523" y="409417"/>
            <a:chExt cx="1312736" cy="1312736"/>
          </a:xfrm>
        </p:grpSpPr>
        <p:sp>
          <p:nvSpPr>
            <p:cNvPr id="150" name="Elipse 149">
              <a:extLst>
                <a:ext uri="{FF2B5EF4-FFF2-40B4-BE49-F238E27FC236}">
                  <a16:creationId xmlns:a16="http://schemas.microsoft.com/office/drawing/2014/main" xmlns="" id="{4CD8D600-BF5A-46E8-B5FA-7518B017B794}"/>
                </a:ext>
              </a:extLst>
            </p:cNvPr>
            <p:cNvSpPr/>
            <p:nvPr/>
          </p:nvSpPr>
          <p:spPr>
            <a:xfrm>
              <a:off x="1648523" y="409417"/>
              <a:ext cx="1312736" cy="1312736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51" name="Imagen 150">
              <a:extLst>
                <a:ext uri="{FF2B5EF4-FFF2-40B4-BE49-F238E27FC236}">
                  <a16:creationId xmlns:a16="http://schemas.microsoft.com/office/drawing/2014/main" xmlns="" id="{71395090-C4A4-4300-AFFE-DDF4B808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06388" y="621976"/>
              <a:ext cx="871750" cy="871750"/>
            </a:xfrm>
            <a:prstGeom prst="rect">
              <a:avLst/>
            </a:prstGeom>
          </p:spPr>
        </p:pic>
      </p:grpSp>
      <p:sp>
        <p:nvSpPr>
          <p:cNvPr id="11" name="Flecha derecha 10"/>
          <p:cNvSpPr/>
          <p:nvPr/>
        </p:nvSpPr>
        <p:spPr>
          <a:xfrm rot="10800000">
            <a:off x="3783647" y="406511"/>
            <a:ext cx="2279227" cy="156359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/>
          <p:cNvSpPr txBox="1"/>
          <p:nvPr/>
        </p:nvSpPr>
        <p:spPr>
          <a:xfrm>
            <a:off x="4358659" y="729544"/>
            <a:ext cx="135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chemeClr val="bg1"/>
                </a:solidFill>
              </a:rPr>
              <a:t>Desarrollo territorial sostenible</a:t>
            </a:r>
            <a:endParaRPr lang="es-PE" b="1" dirty="0">
              <a:solidFill>
                <a:schemeClr val="bg1"/>
              </a:solidFill>
            </a:endParaRPr>
          </a:p>
        </p:txBody>
      </p:sp>
      <p:pic>
        <p:nvPicPr>
          <p:cNvPr id="168" name="Imagen 167">
            <a:extLst>
              <a:ext uri="{FF2B5EF4-FFF2-40B4-BE49-F238E27FC236}">
                <a16:creationId xmlns:a16="http://schemas.microsoft.com/office/drawing/2014/main" xmlns="" id="{9DD9DA3E-F720-4B92-BD82-B6FF0BE740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02" y="763808"/>
            <a:ext cx="408426" cy="315602"/>
          </a:xfrm>
          <a:prstGeom prst="rect">
            <a:avLst/>
          </a:prstGeom>
        </p:spPr>
      </p:pic>
      <p:sp>
        <p:nvSpPr>
          <p:cNvPr id="194" name="Elipse 193">
            <a:extLst>
              <a:ext uri="{FF2B5EF4-FFF2-40B4-BE49-F238E27FC236}">
                <a16:creationId xmlns:a16="http://schemas.microsoft.com/office/drawing/2014/main" xmlns="" id="{346CF27C-2001-406C-BA34-6161EA2339CD}"/>
              </a:ext>
            </a:extLst>
          </p:cNvPr>
          <p:cNvSpPr/>
          <p:nvPr/>
        </p:nvSpPr>
        <p:spPr>
          <a:xfrm>
            <a:off x="4769881" y="5512909"/>
            <a:ext cx="439200" cy="439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4" name="CuadroTexto 213">
            <a:extLst>
              <a:ext uri="{FF2B5EF4-FFF2-40B4-BE49-F238E27FC236}">
                <a16:creationId xmlns:a16="http://schemas.microsoft.com/office/drawing/2014/main" xmlns="" id="{4D1FCCC6-D0AB-44B7-B0A3-54395B3FFC7D}"/>
              </a:ext>
            </a:extLst>
          </p:cNvPr>
          <p:cNvSpPr txBox="1"/>
          <p:nvPr/>
        </p:nvSpPr>
        <p:spPr>
          <a:xfrm>
            <a:off x="4738085" y="5542607"/>
            <a:ext cx="559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smtClean="0">
                <a:solidFill>
                  <a:schemeClr val="bg1"/>
                </a:solidFill>
              </a:rPr>
              <a:t>12%</a:t>
            </a:r>
            <a:endParaRPr lang="es-PE" sz="1600" b="1" dirty="0">
              <a:solidFill>
                <a:schemeClr val="bg1"/>
              </a:solidFill>
            </a:endParaRP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xmlns="" id="{406B9F35-5006-4F76-BDC1-2E07F51AFFB2}"/>
              </a:ext>
            </a:extLst>
          </p:cNvPr>
          <p:cNvSpPr txBox="1"/>
          <p:nvPr/>
        </p:nvSpPr>
        <p:spPr>
          <a:xfrm>
            <a:off x="4309902" y="5866404"/>
            <a:ext cx="159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accent6">
                    <a:lumMod val="75000"/>
                  </a:schemeClr>
                </a:solidFill>
              </a:rPr>
              <a:t>Implementación de CUSAF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1497040" y="6262777"/>
            <a:ext cx="4334072" cy="23044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ector recto de flecha 218"/>
          <p:cNvCxnSpPr/>
          <p:nvPr/>
        </p:nvCxnSpPr>
        <p:spPr>
          <a:xfrm>
            <a:off x="5859353" y="6513926"/>
            <a:ext cx="3776509" cy="5118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o 122">
            <a:extLst>
              <a:ext uri="{FF2B5EF4-FFF2-40B4-BE49-F238E27FC236}">
                <a16:creationId xmlns:a16="http://schemas.microsoft.com/office/drawing/2014/main" xmlns="" id="{60473E38-B673-47B8-AD94-FA38A389670A}"/>
              </a:ext>
            </a:extLst>
          </p:cNvPr>
          <p:cNvGrpSpPr/>
          <p:nvPr/>
        </p:nvGrpSpPr>
        <p:grpSpPr>
          <a:xfrm>
            <a:off x="10691911" y="5643942"/>
            <a:ext cx="910952" cy="905056"/>
            <a:chOff x="15272" y="3290148"/>
            <a:chExt cx="910952" cy="905056"/>
          </a:xfrm>
        </p:grpSpPr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xmlns="" id="{B49ECC1C-8757-4BF3-82D2-5D0095D399BF}"/>
                </a:ext>
              </a:extLst>
            </p:cNvPr>
            <p:cNvSpPr txBox="1"/>
            <p:nvPr/>
          </p:nvSpPr>
          <p:spPr>
            <a:xfrm>
              <a:off x="15272" y="3733539"/>
              <a:ext cx="910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 smtClean="0">
                  <a:solidFill>
                    <a:schemeClr val="accent1"/>
                  </a:solidFill>
                </a:rPr>
                <a:t>Centros Urbanos</a:t>
              </a:r>
              <a:endParaRPr lang="es-PE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xmlns="" id="{E8F50DCB-FEA0-478C-85C2-78A2FE4BF24A}"/>
                </a:ext>
              </a:extLst>
            </p:cNvPr>
            <p:cNvSpPr/>
            <p:nvPr/>
          </p:nvSpPr>
          <p:spPr>
            <a:xfrm>
              <a:off x="237658" y="3290148"/>
              <a:ext cx="438654" cy="43865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3" name="CuadroTexto 132">
              <a:extLst>
                <a:ext uri="{FF2B5EF4-FFF2-40B4-BE49-F238E27FC236}">
                  <a16:creationId xmlns:a16="http://schemas.microsoft.com/office/drawing/2014/main" xmlns="" id="{6D99BCAA-70C7-463A-8508-9AFC418C5FF2}"/>
                </a:ext>
              </a:extLst>
            </p:cNvPr>
            <p:cNvSpPr txBox="1"/>
            <p:nvPr/>
          </p:nvSpPr>
          <p:spPr>
            <a:xfrm>
              <a:off x="199133" y="3319366"/>
              <a:ext cx="560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b="1" dirty="0">
                  <a:solidFill>
                    <a:schemeClr val="bg1"/>
                  </a:solidFill>
                </a:rPr>
                <a:t>1%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6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a libre: forma 30">
            <a:extLst>
              <a:ext uri="{FF2B5EF4-FFF2-40B4-BE49-F238E27FC236}">
                <a16:creationId xmlns="" xmlns:a16="http://schemas.microsoft.com/office/drawing/2014/main" id="{D63C509C-7E7C-44DF-8EC4-2361F3FF354C}"/>
              </a:ext>
            </a:extLst>
          </p:cNvPr>
          <p:cNvSpPr/>
          <p:nvPr/>
        </p:nvSpPr>
        <p:spPr>
          <a:xfrm>
            <a:off x="1524000" y="47578"/>
            <a:ext cx="996950" cy="295836"/>
          </a:xfrm>
          <a:custGeom>
            <a:avLst/>
            <a:gdLst>
              <a:gd name="connsiteX0" fmla="*/ 0 w 1155940"/>
              <a:gd name="connsiteY0" fmla="*/ 0 h 295836"/>
              <a:gd name="connsiteX1" fmla="*/ 1008022 w 1155940"/>
              <a:gd name="connsiteY1" fmla="*/ 0 h 295836"/>
              <a:gd name="connsiteX2" fmla="*/ 1155940 w 1155940"/>
              <a:gd name="connsiteY2" fmla="*/ 147918 h 295836"/>
              <a:gd name="connsiteX3" fmla="*/ 1155939 w 1155940"/>
              <a:gd name="connsiteY3" fmla="*/ 147918 h 295836"/>
              <a:gd name="connsiteX4" fmla="*/ 1008021 w 1155940"/>
              <a:gd name="connsiteY4" fmla="*/ 295836 h 295836"/>
              <a:gd name="connsiteX5" fmla="*/ 0 w 1155940"/>
              <a:gd name="connsiteY5" fmla="*/ 295836 h 29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940" h="295836">
                <a:moveTo>
                  <a:pt x="0" y="0"/>
                </a:moveTo>
                <a:lnTo>
                  <a:pt x="1008022" y="0"/>
                </a:lnTo>
                <a:cubicBezTo>
                  <a:pt x="1089715" y="0"/>
                  <a:pt x="1155940" y="66225"/>
                  <a:pt x="1155940" y="147918"/>
                </a:cubicBezTo>
                <a:lnTo>
                  <a:pt x="1155939" y="147918"/>
                </a:lnTo>
                <a:cubicBezTo>
                  <a:pt x="1155939" y="229611"/>
                  <a:pt x="1089714" y="295836"/>
                  <a:pt x="1008021" y="295836"/>
                </a:cubicBezTo>
                <a:lnTo>
                  <a:pt x="0" y="295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406" y="70412"/>
            <a:ext cx="1429983" cy="102825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1400" r="2497" b="1480"/>
          <a:stretch/>
        </p:blipFill>
        <p:spPr>
          <a:xfrm>
            <a:off x="-27651" y="-21089"/>
            <a:ext cx="5097201" cy="675297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3943938" y="5990873"/>
            <a:ext cx="674029" cy="607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3626588" y="6572763"/>
            <a:ext cx="402330" cy="225673"/>
          </a:xfrm>
          <a:prstGeom prst="straightConnector1">
            <a:avLst/>
          </a:prstGeom>
          <a:ln w="666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ipse 49"/>
          <p:cNvSpPr/>
          <p:nvPr/>
        </p:nvSpPr>
        <p:spPr>
          <a:xfrm>
            <a:off x="337933" y="70412"/>
            <a:ext cx="2372134" cy="2539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Flecha curvada hacia la izquierda 9"/>
          <p:cNvSpPr/>
          <p:nvPr/>
        </p:nvSpPr>
        <p:spPr>
          <a:xfrm rot="8566570">
            <a:off x="1214545" y="2303232"/>
            <a:ext cx="1269971" cy="5062981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0D5C87F8-87CA-4394-8D0A-C1FC6F4C6521}"/>
              </a:ext>
            </a:extLst>
          </p:cNvPr>
          <p:cNvSpPr/>
          <p:nvPr/>
        </p:nvSpPr>
        <p:spPr>
          <a:xfrm>
            <a:off x="5692684" y="70412"/>
            <a:ext cx="6364705" cy="1369349"/>
          </a:xfrm>
          <a:prstGeom prst="rect">
            <a:avLst/>
          </a:prstGeom>
          <a:solidFill>
            <a:srgbClr val="EB7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ZF FACILITA GESTIONAR LAS ZONAS ALTAS Y MEDIAS DE LAS CUENCAS  PARA GARANTIZAR LA PROVISION DE SERVICIOS AMBIENTALES DE LAS CUALES SE SIRVEN LAS ZONAS BAJAS CON POTENCIAL AGROPECUARIO (Ejemplo zona de arrozales) </a:t>
            </a:r>
            <a:endParaRPr lang="es-E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DAB503D-64F2-473C-B5C0-719946145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23656"/>
          <a:stretch/>
        </p:blipFill>
        <p:spPr>
          <a:xfrm>
            <a:off x="4760353" y="1615050"/>
            <a:ext cx="7431647" cy="5116840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5790769" y="1959592"/>
            <a:ext cx="5576169" cy="4772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51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" grpId="0" animBg="1"/>
      <p:bldP spid="10" grpId="0" animBg="1"/>
      <p:bldP spid="29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60385" y="1888110"/>
            <a:ext cx="1604025" cy="1632657"/>
            <a:chOff x="1975307" y="2017383"/>
            <a:chExt cx="1604025" cy="1632657"/>
          </a:xfrm>
        </p:grpSpPr>
        <p:sp>
          <p:nvSpPr>
            <p:cNvPr id="42" name="Rectangle 208"/>
            <p:cNvSpPr>
              <a:spLocks noChangeArrowheads="1"/>
            </p:cNvSpPr>
            <p:nvPr/>
          </p:nvSpPr>
          <p:spPr bwMode="auto">
            <a:xfrm>
              <a:off x="2165180" y="3003709"/>
              <a:ext cx="12375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2019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975307" y="2017383"/>
              <a:ext cx="16040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MINAM aprueba la zonificación forestal de San Martín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1809880" y="1757870"/>
            <a:ext cx="1604025" cy="1607477"/>
            <a:chOff x="4110716" y="4213981"/>
            <a:chExt cx="1604025" cy="1607477"/>
          </a:xfrm>
        </p:grpSpPr>
        <p:sp>
          <p:nvSpPr>
            <p:cNvPr id="10" name="Rectangle 209"/>
            <p:cNvSpPr>
              <a:spLocks noChangeArrowheads="1"/>
            </p:cNvSpPr>
            <p:nvPr/>
          </p:nvSpPr>
          <p:spPr bwMode="auto">
            <a:xfrm>
              <a:off x="4295027" y="4213981"/>
              <a:ext cx="12375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2020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10716" y="4867351"/>
              <a:ext cx="16040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Planificación</a:t>
              </a:r>
              <a:r>
                <a:rPr kumimoji="0" lang="es-PE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para el </a:t>
              </a:r>
              <a:r>
                <a:rPr kumimoji="0" lang="es-P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Ordenamiento </a:t>
              </a:r>
              <a:r>
                <a:rPr lang="es-PE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Forestal</a:t>
              </a: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de San Martín</a:t>
              </a:r>
            </a:p>
          </p:txBody>
        </p:sp>
      </p:grpSp>
      <p:sp>
        <p:nvSpPr>
          <p:cNvPr id="34" name="Rectangle 211"/>
          <p:cNvSpPr>
            <a:spLocks noChangeArrowheads="1"/>
          </p:cNvSpPr>
          <p:nvPr/>
        </p:nvSpPr>
        <p:spPr bwMode="auto">
          <a:xfrm>
            <a:off x="5156556" y="1435722"/>
            <a:ext cx="2991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2020 - 2022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57" y="32991"/>
            <a:ext cx="1709812" cy="1229468"/>
          </a:xfrm>
          <a:prstGeom prst="rect">
            <a:avLst/>
          </a:prstGeom>
        </p:spPr>
      </p:pic>
      <p:grpSp>
        <p:nvGrpSpPr>
          <p:cNvPr id="64" name="Grupo 63"/>
          <p:cNvGrpSpPr/>
          <p:nvPr/>
        </p:nvGrpSpPr>
        <p:grpSpPr>
          <a:xfrm>
            <a:off x="5984173" y="6461321"/>
            <a:ext cx="6190133" cy="390640"/>
            <a:chOff x="3854567" y="6040673"/>
            <a:chExt cx="6251958" cy="390640"/>
          </a:xfrm>
        </p:grpSpPr>
        <p:sp>
          <p:nvSpPr>
            <p:cNvPr id="59" name="Rectangle 209"/>
            <p:cNvSpPr>
              <a:spLocks noChangeArrowheads="1"/>
            </p:cNvSpPr>
            <p:nvPr/>
          </p:nvSpPr>
          <p:spPr bwMode="auto">
            <a:xfrm>
              <a:off x="3879266" y="6105584"/>
              <a:ext cx="14393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2020 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- 2030</a:t>
              </a:r>
            </a:p>
          </p:txBody>
        </p:sp>
        <p:sp>
          <p:nvSpPr>
            <p:cNvPr id="61" name="Rectangle 49"/>
            <p:cNvSpPr/>
            <p:nvPr/>
          </p:nvSpPr>
          <p:spPr>
            <a:xfrm>
              <a:off x="5268717" y="6123536"/>
              <a:ext cx="388915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Monitoreo, Evaluación y Actualización de la ZF</a:t>
              </a:r>
            </a:p>
          </p:txBody>
        </p:sp>
        <p:sp>
          <p:nvSpPr>
            <p:cNvPr id="62" name="Line 206"/>
            <p:cNvSpPr>
              <a:spLocks noChangeShapeType="1"/>
            </p:cNvSpPr>
            <p:nvPr/>
          </p:nvSpPr>
          <p:spPr bwMode="auto">
            <a:xfrm flipH="1">
              <a:off x="3854567" y="6040673"/>
              <a:ext cx="6251958" cy="0"/>
            </a:xfrm>
            <a:prstGeom prst="line">
              <a:avLst/>
            </a:prstGeom>
            <a:noFill/>
            <a:ln w="71438" cap="flat">
              <a:solidFill>
                <a:srgbClr val="EB7237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-4638" y="3576219"/>
            <a:ext cx="12201276" cy="423863"/>
            <a:chOff x="-4638" y="3576219"/>
            <a:chExt cx="12201276" cy="423863"/>
          </a:xfrm>
        </p:grpSpPr>
        <p:sp>
          <p:nvSpPr>
            <p:cNvPr id="4" name="Rectangle 192"/>
            <p:cNvSpPr>
              <a:spLocks noChangeArrowheads="1"/>
            </p:cNvSpPr>
            <p:nvPr/>
          </p:nvSpPr>
          <p:spPr bwMode="auto">
            <a:xfrm>
              <a:off x="-4638" y="3576219"/>
              <a:ext cx="1734920" cy="42386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193"/>
            <p:cNvSpPr>
              <a:spLocks noChangeArrowheads="1"/>
            </p:cNvSpPr>
            <p:nvPr/>
          </p:nvSpPr>
          <p:spPr bwMode="auto">
            <a:xfrm>
              <a:off x="10245940" y="3576219"/>
              <a:ext cx="1950698" cy="423863"/>
            </a:xfrm>
            <a:prstGeom prst="rect">
              <a:avLst/>
            </a:prstGeom>
            <a:solidFill>
              <a:srgbClr val="EB723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194"/>
            <p:cNvSpPr>
              <a:spLocks noChangeArrowheads="1"/>
            </p:cNvSpPr>
            <p:nvPr/>
          </p:nvSpPr>
          <p:spPr bwMode="auto">
            <a:xfrm>
              <a:off x="3835480" y="3576219"/>
              <a:ext cx="2154496" cy="42386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196"/>
            <p:cNvSpPr>
              <a:spLocks noChangeArrowheads="1"/>
            </p:cNvSpPr>
            <p:nvPr/>
          </p:nvSpPr>
          <p:spPr bwMode="auto">
            <a:xfrm>
              <a:off x="8110531" y="3576219"/>
              <a:ext cx="2158621" cy="42386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191"/>
            <p:cNvSpPr>
              <a:spLocks noChangeArrowheads="1"/>
            </p:cNvSpPr>
            <p:nvPr/>
          </p:nvSpPr>
          <p:spPr bwMode="auto">
            <a:xfrm>
              <a:off x="1730282" y="3576219"/>
              <a:ext cx="2154496" cy="423863"/>
            </a:xfrm>
            <a:prstGeom prst="rect">
              <a:avLst/>
            </a:prstGeom>
            <a:solidFill>
              <a:srgbClr val="EB72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95"/>
            <p:cNvSpPr>
              <a:spLocks noChangeArrowheads="1"/>
            </p:cNvSpPr>
            <p:nvPr/>
          </p:nvSpPr>
          <p:spPr bwMode="auto">
            <a:xfrm>
              <a:off x="5970943" y="3576219"/>
              <a:ext cx="2158621" cy="423863"/>
            </a:xfrm>
            <a:prstGeom prst="rect">
              <a:avLst/>
            </a:prstGeom>
            <a:solidFill>
              <a:srgbClr val="EB723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Rectangle 49"/>
          <p:cNvSpPr/>
          <p:nvPr/>
        </p:nvSpPr>
        <p:spPr>
          <a:xfrm>
            <a:off x="172385" y="4099349"/>
            <a:ext cx="2841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Actualización</a:t>
            </a:r>
          </a:p>
        </p:txBody>
      </p:sp>
      <p:sp>
        <p:nvSpPr>
          <p:cNvPr id="51" name="Rectangle 211">
            <a:extLst>
              <a:ext uri="{FF2B5EF4-FFF2-40B4-BE49-F238E27FC236}">
                <a16:creationId xmlns="" xmlns:a16="http://schemas.microsoft.com/office/drawing/2014/main" id="{C6014CD8-ABAE-4B93-A7C1-7597AAFF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3223" y="1590445"/>
            <a:ext cx="12375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2030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Cerrar llave 1">
            <a:extLst>
              <a:ext uri="{FF2B5EF4-FFF2-40B4-BE49-F238E27FC236}">
                <a16:creationId xmlns="" xmlns:a16="http://schemas.microsoft.com/office/drawing/2014/main" id="{ED26ED54-6B21-4652-B9E0-61BC5A0196B7}"/>
              </a:ext>
            </a:extLst>
          </p:cNvPr>
          <p:cNvSpPr/>
          <p:nvPr/>
        </p:nvSpPr>
        <p:spPr>
          <a:xfrm rot="16200000">
            <a:off x="6282469" y="-3727648"/>
            <a:ext cx="953615" cy="10289532"/>
          </a:xfrm>
          <a:prstGeom prst="rightBrace">
            <a:avLst>
              <a:gd name="adj1" fmla="val 158497"/>
              <a:gd name="adj2" fmla="val 49567"/>
            </a:avLst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6" name="Rectangle 44">
            <a:extLst>
              <a:ext uri="{FF2B5EF4-FFF2-40B4-BE49-F238E27FC236}">
                <a16:creationId xmlns="" xmlns:a16="http://schemas.microsoft.com/office/drawing/2014/main" id="{92C70E80-DC91-4900-9944-6040DD77212A}"/>
              </a:ext>
            </a:extLst>
          </p:cNvPr>
          <p:cNvSpPr/>
          <p:nvPr/>
        </p:nvSpPr>
        <p:spPr>
          <a:xfrm>
            <a:off x="3746165" y="123311"/>
            <a:ext cx="5762444" cy="369332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POLÍTICIA TERRITORIAL </a:t>
            </a:r>
            <a:r>
              <a:rPr lang="es-PE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</a:t>
            </a:r>
          </a:p>
        </p:txBody>
      </p:sp>
      <p:sp>
        <p:nvSpPr>
          <p:cNvPr id="57" name="Rectangle 51">
            <a:extLst>
              <a:ext uri="{FF2B5EF4-FFF2-40B4-BE49-F238E27FC236}">
                <a16:creationId xmlns="" xmlns:a16="http://schemas.microsoft.com/office/drawing/2014/main" id="{7DC5F37D-B0BC-4E3C-B505-1B18066103EF}"/>
              </a:ext>
            </a:extLst>
          </p:cNvPr>
          <p:cNvSpPr/>
          <p:nvPr/>
        </p:nvSpPr>
        <p:spPr>
          <a:xfrm>
            <a:off x="4248016" y="2780672"/>
            <a:ext cx="160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Actividades económicas bajas en emisiones</a:t>
            </a:r>
          </a:p>
        </p:txBody>
      </p:sp>
      <p:sp>
        <p:nvSpPr>
          <p:cNvPr id="60" name="Rectangle 51">
            <a:extLst>
              <a:ext uri="{FF2B5EF4-FFF2-40B4-BE49-F238E27FC236}">
                <a16:creationId xmlns="" xmlns:a16="http://schemas.microsoft.com/office/drawing/2014/main" id="{A5B89CC2-25F7-401F-801F-4D8F40E73982}"/>
              </a:ext>
            </a:extLst>
          </p:cNvPr>
          <p:cNvSpPr/>
          <p:nvPr/>
        </p:nvSpPr>
        <p:spPr>
          <a:xfrm>
            <a:off x="3124723" y="2120481"/>
            <a:ext cx="160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Ordenamiento forestal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5" name="Rectangle 51">
            <a:extLst>
              <a:ext uri="{FF2B5EF4-FFF2-40B4-BE49-F238E27FC236}">
                <a16:creationId xmlns="" xmlns:a16="http://schemas.microsoft.com/office/drawing/2014/main" id="{B19818B9-1D6C-4D18-826F-293C5134C69A}"/>
              </a:ext>
            </a:extLst>
          </p:cNvPr>
          <p:cNvSpPr/>
          <p:nvPr/>
        </p:nvSpPr>
        <p:spPr>
          <a:xfrm>
            <a:off x="5439937" y="2088656"/>
            <a:ext cx="160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Optimización para el mejor uso del suelo agrícola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6" name="Rectangle 51">
            <a:extLst>
              <a:ext uri="{FF2B5EF4-FFF2-40B4-BE49-F238E27FC236}">
                <a16:creationId xmlns="" xmlns:a16="http://schemas.microsoft.com/office/drawing/2014/main" id="{E524BEF4-E6BF-48D6-AA6A-77A356C7D87A}"/>
              </a:ext>
            </a:extLst>
          </p:cNvPr>
          <p:cNvSpPr/>
          <p:nvPr/>
        </p:nvSpPr>
        <p:spPr>
          <a:xfrm>
            <a:off x="8330629" y="4107446"/>
            <a:ext cx="1938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Priorización de cierre de brechas sociales (saneamiento, salud y educación)</a:t>
            </a:r>
          </a:p>
        </p:txBody>
      </p:sp>
      <p:sp>
        <p:nvSpPr>
          <p:cNvPr id="67" name="Rectangle 51">
            <a:extLst>
              <a:ext uri="{FF2B5EF4-FFF2-40B4-BE49-F238E27FC236}">
                <a16:creationId xmlns="" xmlns:a16="http://schemas.microsoft.com/office/drawing/2014/main" id="{5502DEF8-5D83-4600-AC0E-4EC9214B7341}"/>
              </a:ext>
            </a:extLst>
          </p:cNvPr>
          <p:cNvSpPr/>
          <p:nvPr/>
        </p:nvSpPr>
        <p:spPr>
          <a:xfrm>
            <a:off x="8279291" y="2329314"/>
            <a:ext cx="2014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Transformación de productos para mercados diferenciados 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B2E0D07-25C3-40FB-8367-227D86425A7E}"/>
              </a:ext>
            </a:extLst>
          </p:cNvPr>
          <p:cNvSpPr txBox="1"/>
          <p:nvPr/>
        </p:nvSpPr>
        <p:spPr>
          <a:xfrm>
            <a:off x="2731411" y="140164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Directriz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="" xmlns:a16="http://schemas.microsoft.com/office/drawing/2014/main" id="{7B0986ED-7176-40AB-A460-664E3A4327F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43712" y="4148944"/>
          <a:ext cx="801438" cy="799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CorelDRAW" r:id="rId4" imgW="2734611" imgH="2726986" progId="CorelDraw.Graphic.19">
                  <p:embed/>
                </p:oleObj>
              </mc:Choice>
              <mc:Fallback>
                <p:oleObj name="CorelDRAW" r:id="rId4" imgW="2734611" imgH="272698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3712" y="4148944"/>
                        <a:ext cx="801438" cy="799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60385" y="4369486"/>
            <a:ext cx="3445035" cy="954107"/>
            <a:chOff x="60385" y="4369486"/>
            <a:chExt cx="3445035" cy="954107"/>
          </a:xfrm>
        </p:grpSpPr>
        <p:sp>
          <p:nvSpPr>
            <p:cNvPr id="52" name="Rectangle 51"/>
            <p:cNvSpPr/>
            <p:nvPr/>
          </p:nvSpPr>
          <p:spPr>
            <a:xfrm>
              <a:off x="1614628" y="4369486"/>
              <a:ext cx="18907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Estrategia </a:t>
              </a:r>
              <a:r>
                <a:rPr lang="es-PE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  <a:r>
                <a:rPr kumimoji="0" lang="es-P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egional</a:t>
              </a: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de Control y Vigilancia </a:t>
              </a:r>
              <a:r>
                <a:rPr lang="es-PE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</a:t>
              </a:r>
              <a:r>
                <a:rPr kumimoji="0" lang="es-P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orestal</a:t>
              </a: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y de Fauna Silvestre</a:t>
              </a:r>
            </a:p>
          </p:txBody>
        </p:sp>
        <p:sp>
          <p:nvSpPr>
            <p:cNvPr id="74" name="Rectangle 44">
              <a:extLst>
                <a:ext uri="{FF2B5EF4-FFF2-40B4-BE49-F238E27FC236}">
                  <a16:creationId xmlns="" xmlns:a16="http://schemas.microsoft.com/office/drawing/2014/main" id="{84630186-7A3E-43D3-B7D6-6E9F08973CB1}"/>
                </a:ext>
              </a:extLst>
            </p:cNvPr>
            <p:cNvSpPr/>
            <p:nvPr/>
          </p:nvSpPr>
          <p:spPr>
            <a:xfrm>
              <a:off x="60385" y="4403687"/>
              <a:ext cx="170713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Plan </a:t>
              </a:r>
              <a:r>
                <a:rPr lang="es-PE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Regional</a:t>
              </a:r>
              <a:r>
                <a:rPr kumimoji="0" lang="es-P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Forestal y Fauna </a:t>
              </a:r>
              <a:r>
                <a:rPr lang="es-PE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kumimoji="0" lang="es-P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ilvestre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11" name="Objeto 10">
            <a:extLst>
              <a:ext uri="{FF2B5EF4-FFF2-40B4-BE49-F238E27FC236}">
                <a16:creationId xmlns="" xmlns:a16="http://schemas.microsoft.com/office/drawing/2014/main" id="{45DEBAB2-0374-4478-AFAC-DD7E364B9A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60636" y="5017951"/>
          <a:ext cx="851376" cy="85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CorelDRAW" r:id="rId6" imgW="3132888" imgH="3130453" progId="CorelDraw.Graphic.19">
                  <p:embed/>
                </p:oleObj>
              </mc:Choice>
              <mc:Fallback>
                <p:oleObj name="CorelDRAW" r:id="rId6" imgW="3132888" imgH="313045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60636" y="5017951"/>
                        <a:ext cx="851376" cy="850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="" xmlns:a16="http://schemas.microsoft.com/office/drawing/2014/main" id="{806F7B4F-E2F9-4AFB-BCC9-F59C1F5F495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61499" y="5221921"/>
          <a:ext cx="906022" cy="90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CorelDRAW" r:id="rId8" imgW="2737637" imgH="2724723" progId="CorelDraw.Graphic.19">
                  <p:embed/>
                </p:oleObj>
              </mc:Choice>
              <mc:Fallback>
                <p:oleObj name="CorelDRAW" r:id="rId8" imgW="2737637" imgH="272472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1499" y="5221921"/>
                        <a:ext cx="906022" cy="901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="" xmlns:a16="http://schemas.microsoft.com/office/drawing/2014/main" id="{61141911-570D-482D-8F05-0EA5AFED8C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02535" y="1975613"/>
          <a:ext cx="801426" cy="79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CorelDRAW" r:id="rId10" imgW="2734611" imgH="2725855" progId="CorelDraw.Graphic.19">
                  <p:embed/>
                </p:oleObj>
              </mc:Choice>
              <mc:Fallback>
                <p:oleObj name="CorelDRAW" r:id="rId10" imgW="2734611" imgH="272585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2535" y="1975613"/>
                        <a:ext cx="801426" cy="79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="" xmlns:a16="http://schemas.microsoft.com/office/drawing/2014/main" id="{A88880DB-443C-4B1D-A68A-C6DF1DC085B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60636" y="1493038"/>
          <a:ext cx="834929" cy="832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CorelDRAW" r:id="rId12" imgW="2735367" imgH="2726232" progId="CorelDraw.Graphic.19">
                  <p:embed/>
                </p:oleObj>
              </mc:Choice>
              <mc:Fallback>
                <p:oleObj name="CorelDRAW" r:id="rId12" imgW="2735367" imgH="2726232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60636" y="1493038"/>
                        <a:ext cx="834929" cy="832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="" xmlns:a16="http://schemas.microsoft.com/office/drawing/2014/main" id="{E2AB2FA9-9E8B-418B-89EE-4B07DF8AEF3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35186" y="4186815"/>
          <a:ext cx="801438" cy="7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CorelDRAW" r:id="rId14" imgW="2734611" imgH="2726609" progId="CorelDraw.Graphic.19">
                  <p:embed/>
                </p:oleObj>
              </mc:Choice>
              <mc:Fallback>
                <p:oleObj name="CorelDRAW" r:id="rId14" imgW="2734611" imgH="272660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35186" y="4186815"/>
                        <a:ext cx="801438" cy="79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="" xmlns:a16="http://schemas.microsoft.com/office/drawing/2014/main" id="{839306E2-0780-42CB-B4AB-C54A1F804C1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13872" y="1964319"/>
          <a:ext cx="8032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CorelDRAW" r:id="rId16" imgW="2734233" imgH="2728871" progId="CorelDraw.Graphic.19">
                  <p:embed/>
                </p:oleObj>
              </mc:Choice>
              <mc:Fallback>
                <p:oleObj name="CorelDRAW" r:id="rId16" imgW="2734233" imgH="272887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13872" y="1964319"/>
                        <a:ext cx="803275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o 24">
            <a:extLst>
              <a:ext uri="{FF2B5EF4-FFF2-40B4-BE49-F238E27FC236}">
                <a16:creationId xmlns="" xmlns:a16="http://schemas.microsoft.com/office/drawing/2014/main" id="{9D315CB5-C03B-4056-9061-0CB0A876CC4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807342" y="4062949"/>
          <a:ext cx="911224" cy="908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CorelDRAW" r:id="rId18" imgW="2734989" imgH="2728117" progId="CorelDraw.Graphic.19">
                  <p:embed/>
                </p:oleObj>
              </mc:Choice>
              <mc:Fallback>
                <p:oleObj name="CorelDRAW" r:id="rId18" imgW="2734989" imgH="2728117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807342" y="4062949"/>
                        <a:ext cx="911224" cy="908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Rectangle 51">
            <a:extLst>
              <a:ext uri="{FF2B5EF4-FFF2-40B4-BE49-F238E27FC236}">
                <a16:creationId xmlns="" xmlns:a16="http://schemas.microsoft.com/office/drawing/2014/main" id="{6EA3B9AD-AABC-44C1-ABFD-37781BAFE2C2}"/>
              </a:ext>
            </a:extLst>
          </p:cNvPr>
          <p:cNvSpPr/>
          <p:nvPr/>
        </p:nvSpPr>
        <p:spPr>
          <a:xfrm>
            <a:off x="10293743" y="4925492"/>
            <a:ext cx="19384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Infraestructura</a:t>
            </a: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s-PE" sz="1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limpia en apoyo a la actividad productiva sostenible (vías, saneamiento, electrificación, etc.)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6" name="Rectangle 51">
            <a:extLst>
              <a:ext uri="{FF2B5EF4-FFF2-40B4-BE49-F238E27FC236}">
                <a16:creationId xmlns="" xmlns:a16="http://schemas.microsoft.com/office/drawing/2014/main" id="{552B272A-CECB-4D83-B425-1AE11B2C4F05}"/>
              </a:ext>
            </a:extLst>
          </p:cNvPr>
          <p:cNvSpPr/>
          <p:nvPr/>
        </p:nvSpPr>
        <p:spPr>
          <a:xfrm>
            <a:off x="6901235" y="2764613"/>
            <a:ext cx="160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Implementación de energías limpias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7" name="Rectangle 51">
            <a:extLst>
              <a:ext uri="{FF2B5EF4-FFF2-40B4-BE49-F238E27FC236}">
                <a16:creationId xmlns="" xmlns:a16="http://schemas.microsoft.com/office/drawing/2014/main" id="{A4AD3BE6-FBD5-42D7-BDD5-9630DBCC530B}"/>
              </a:ext>
            </a:extLst>
          </p:cNvPr>
          <p:cNvSpPr/>
          <p:nvPr/>
        </p:nvSpPr>
        <p:spPr>
          <a:xfrm>
            <a:off x="3365971" y="4934166"/>
            <a:ext cx="21415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Mecanismos de retribución por servicios ecosistémicos hídricos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8" name="Rectangle 51">
            <a:extLst>
              <a:ext uri="{FF2B5EF4-FFF2-40B4-BE49-F238E27FC236}">
                <a16:creationId xmlns="" xmlns:a16="http://schemas.microsoft.com/office/drawing/2014/main" id="{71B086B2-B4A7-4F38-B25B-1F1AA88D5378}"/>
              </a:ext>
            </a:extLst>
          </p:cNvPr>
          <p:cNvSpPr/>
          <p:nvPr/>
        </p:nvSpPr>
        <p:spPr>
          <a:xfrm>
            <a:off x="5364114" y="5035385"/>
            <a:ext cx="1938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Gestión de residuos sólidos y emprendimientos</a:t>
            </a:r>
          </a:p>
        </p:txBody>
      </p:sp>
      <p:sp>
        <p:nvSpPr>
          <p:cNvPr id="79" name="Rectangle 51">
            <a:extLst>
              <a:ext uri="{FF2B5EF4-FFF2-40B4-BE49-F238E27FC236}">
                <a16:creationId xmlns="" xmlns:a16="http://schemas.microsoft.com/office/drawing/2014/main" id="{783B769C-4391-42C0-9D09-9A4A8645F4FF}"/>
              </a:ext>
            </a:extLst>
          </p:cNvPr>
          <p:cNvSpPr/>
          <p:nvPr/>
        </p:nvSpPr>
        <p:spPr>
          <a:xfrm>
            <a:off x="-30112" y="5803576"/>
            <a:ext cx="19384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Incentivos económicos por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Conservación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0" name="Rectangle 51">
            <a:extLst>
              <a:ext uri="{FF2B5EF4-FFF2-40B4-BE49-F238E27FC236}">
                <a16:creationId xmlns="" xmlns:a16="http://schemas.microsoft.com/office/drawing/2014/main" id="{964808FB-A45F-4CD7-843E-EFD2DA424952}"/>
              </a:ext>
            </a:extLst>
          </p:cNvPr>
          <p:cNvSpPr/>
          <p:nvPr/>
        </p:nvSpPr>
        <p:spPr>
          <a:xfrm>
            <a:off x="6954484" y="4601934"/>
            <a:ext cx="1471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Desarrollo de una cultura de consumo responsable </a:t>
            </a:r>
          </a:p>
        </p:txBody>
      </p:sp>
      <p:sp>
        <p:nvSpPr>
          <p:cNvPr id="81" name="Rectangle 51">
            <a:extLst>
              <a:ext uri="{FF2B5EF4-FFF2-40B4-BE49-F238E27FC236}">
                <a16:creationId xmlns="" xmlns:a16="http://schemas.microsoft.com/office/drawing/2014/main" id="{1F06EC92-81FB-4728-ABF2-9B53B4F369CB}"/>
              </a:ext>
            </a:extLst>
          </p:cNvPr>
          <p:cNvSpPr/>
          <p:nvPr/>
        </p:nvSpPr>
        <p:spPr>
          <a:xfrm>
            <a:off x="9948242" y="2254728"/>
            <a:ext cx="2229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Territorio ambientalmente </a:t>
            </a:r>
            <a:r>
              <a:rPr kumimoji="0" lang="es-PE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amigables y competitivos en el mercado nacional e internacional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="" xmlns:a16="http://schemas.microsoft.com/office/drawing/2014/main" id="{EE5AA416-DAED-439D-A1B4-22570D7B52DE}"/>
              </a:ext>
            </a:extLst>
          </p:cNvPr>
          <p:cNvGrpSpPr/>
          <p:nvPr/>
        </p:nvGrpSpPr>
        <p:grpSpPr>
          <a:xfrm>
            <a:off x="10289859" y="3343205"/>
            <a:ext cx="1822917" cy="195109"/>
            <a:chOff x="10289859" y="3343205"/>
            <a:chExt cx="1822917" cy="195109"/>
          </a:xfrm>
        </p:grpSpPr>
        <p:sp>
          <p:nvSpPr>
            <p:cNvPr id="82" name="Flecha: a la derecha 81">
              <a:extLst>
                <a:ext uri="{FF2B5EF4-FFF2-40B4-BE49-F238E27FC236}">
                  <a16:creationId xmlns="" xmlns:a16="http://schemas.microsoft.com/office/drawing/2014/main" id="{1B920D22-336B-43A3-A610-88CDED64040C}"/>
                </a:ext>
              </a:extLst>
            </p:cNvPr>
            <p:cNvSpPr/>
            <p:nvPr/>
          </p:nvSpPr>
          <p:spPr>
            <a:xfrm>
              <a:off x="10666354" y="3343205"/>
              <a:ext cx="1446422" cy="195109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="" xmlns:a16="http://schemas.microsoft.com/office/drawing/2014/main" id="{22490A2B-C7A7-4C33-9A0E-26E2C245404F}"/>
                </a:ext>
              </a:extLst>
            </p:cNvPr>
            <p:cNvSpPr/>
            <p:nvPr/>
          </p:nvSpPr>
          <p:spPr>
            <a:xfrm>
              <a:off x="10543223" y="3391294"/>
              <a:ext cx="104292" cy="1020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="" xmlns:a16="http://schemas.microsoft.com/office/drawing/2014/main" id="{96978923-739B-43FE-945B-7D41AA740219}"/>
                </a:ext>
              </a:extLst>
            </p:cNvPr>
            <p:cNvSpPr/>
            <p:nvPr/>
          </p:nvSpPr>
          <p:spPr>
            <a:xfrm>
              <a:off x="10416541" y="3391294"/>
              <a:ext cx="104292" cy="1020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="" xmlns:a16="http://schemas.microsoft.com/office/drawing/2014/main" id="{B4D460FA-8895-450E-8C2B-CF7D3E7CFC16}"/>
                </a:ext>
              </a:extLst>
            </p:cNvPr>
            <p:cNvSpPr/>
            <p:nvPr/>
          </p:nvSpPr>
          <p:spPr>
            <a:xfrm>
              <a:off x="10289859" y="3391294"/>
              <a:ext cx="104292" cy="1020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54" name="Rectangle 51">
            <a:extLst>
              <a:ext uri="{FF2B5EF4-FFF2-40B4-BE49-F238E27FC236}">
                <a16:creationId xmlns="" xmlns:a16="http://schemas.microsoft.com/office/drawing/2014/main" id="{A5B89CC2-25F7-401F-801F-4D8F40E73982}"/>
              </a:ext>
            </a:extLst>
          </p:cNvPr>
          <p:cNvSpPr/>
          <p:nvPr/>
        </p:nvSpPr>
        <p:spPr>
          <a:xfrm>
            <a:off x="3139042" y="2588373"/>
            <a:ext cx="160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Zonificación Agroecológica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036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/>
      <p:bldP spid="51" grpId="0"/>
      <p:bldP spid="2" grpId="0" animBg="1"/>
      <p:bldP spid="56" grpId="0" animBg="1"/>
      <p:bldP spid="57" grpId="0"/>
      <p:bldP spid="60" grpId="0"/>
      <p:bldP spid="65" grpId="0"/>
      <p:bldP spid="66" grpId="0"/>
      <p:bldP spid="67" grpId="0"/>
      <p:bldP spid="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622" y="-1811642"/>
            <a:ext cx="8715972" cy="128391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92" y="1862149"/>
            <a:ext cx="1594572" cy="232301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 flipV="1">
            <a:off x="1943100" y="3234812"/>
            <a:ext cx="5633357" cy="17442"/>
          </a:xfrm>
          <a:prstGeom prst="line">
            <a:avLst/>
          </a:prstGeom>
          <a:ln w="31750">
            <a:solidFill>
              <a:srgbClr val="EB723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7765107" y="1628798"/>
            <a:ext cx="3417243" cy="609600"/>
          </a:xfrm>
        </p:spPr>
        <p:txBody>
          <a:bodyPr/>
          <a:lstStyle/>
          <a:p>
            <a:r>
              <a:rPr lang="es-ES_tradnl" sz="2600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San Martín tiene</a:t>
            </a:r>
            <a:br>
              <a:rPr lang="es-ES_tradnl" sz="2600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PE" sz="2600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5’ 120, </a:t>
            </a:r>
            <a:r>
              <a:rPr lang="es-PE" sz="2600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196.67 </a:t>
            </a:r>
            <a:r>
              <a:rPr lang="es-ES_tradnl" sz="2600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</a:t>
            </a:r>
            <a:endParaRPr lang="es-PE" sz="2600" b="1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765107" y="3129535"/>
            <a:ext cx="4170219" cy="14783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600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4’ 370, 032.24 </a:t>
            </a:r>
            <a:r>
              <a:rPr lang="es-ES_tradnl" sz="2600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</a:t>
            </a:r>
          </a:p>
          <a:p>
            <a:r>
              <a:rPr lang="es-ES_tradnl" sz="2600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son tierras </a:t>
            </a:r>
            <a:r>
              <a:rPr lang="es-ES_tradnl" sz="2600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categorizadas según la ZF</a:t>
            </a:r>
          </a:p>
          <a:p>
            <a:endParaRPr lang="es-ES_tradnl" sz="2600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ES_tradnl" sz="2600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680, 434.21 </a:t>
            </a:r>
            <a:r>
              <a:rPr lang="es-ES_tradnl" sz="2600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 </a:t>
            </a:r>
            <a:r>
              <a:rPr lang="es-ES_tradnl" sz="2600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son las tierras intervenidas con</a:t>
            </a:r>
            <a:endParaRPr lang="es-ES_tradnl" sz="2600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ES_tradnl" sz="2600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potencial agropecuario (Según estudio suelos y CUM 2017 -2018)</a:t>
            </a:r>
            <a:endParaRPr lang="es-PE" sz="2600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127057" y="818122"/>
            <a:ext cx="2221557" cy="514350"/>
          </a:xfrm>
          <a:prstGeom prst="rect">
            <a:avLst/>
          </a:prstGeom>
          <a:solidFill>
            <a:srgbClr val="EB7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DATOS</a:t>
            </a:r>
          </a:p>
        </p:txBody>
      </p:sp>
      <p:sp>
        <p:nvSpPr>
          <p:cNvPr id="14" name="Elipse 13"/>
          <p:cNvSpPr/>
          <p:nvPr/>
        </p:nvSpPr>
        <p:spPr>
          <a:xfrm>
            <a:off x="7765107" y="2671290"/>
            <a:ext cx="53789" cy="53789"/>
          </a:xfrm>
          <a:prstGeom prst="ellips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Elipse 21"/>
          <p:cNvSpPr/>
          <p:nvPr/>
        </p:nvSpPr>
        <p:spPr>
          <a:xfrm>
            <a:off x="7765107" y="3371075"/>
            <a:ext cx="53789" cy="53789"/>
          </a:xfrm>
          <a:prstGeom prst="ellips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437"/>
            <a:ext cx="1455984" cy="10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13" grpId="0" animBg="1"/>
      <p:bldP spid="13" grpId="1" animBg="1"/>
      <p:bldP spid="14" grpId="0" animBg="1"/>
      <p:bldP spid="14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54" y="-848424"/>
            <a:ext cx="12672913" cy="4970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658" y="3970867"/>
            <a:ext cx="12192001" cy="1608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1" y="3749025"/>
            <a:ext cx="3311447" cy="238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3440"/>
            <a:ext cx="2164913" cy="48625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409" y="5249124"/>
            <a:ext cx="2149285" cy="51082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08" y="5271995"/>
            <a:ext cx="2126457" cy="5287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172" y="5249124"/>
            <a:ext cx="1302621" cy="54552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084" y="4944613"/>
            <a:ext cx="490943" cy="115454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32137" y="1268834"/>
            <a:ext cx="244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GRACIAS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5475" y="446925"/>
            <a:ext cx="11061700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1 Título"/>
          <p:cNvSpPr txBox="1"/>
          <p:nvPr/>
        </p:nvSpPr>
        <p:spPr bwMode="auto">
          <a:xfrm>
            <a:off x="983433" y="3644900"/>
            <a:ext cx="71294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PE" sz="3200" b="1" dirty="0">
                <a:solidFill>
                  <a:schemeClr val="bg1"/>
                </a:solidFill>
              </a:rPr>
              <a:t>¿Qué es la Zonificación Forestal?</a:t>
            </a:r>
          </a:p>
        </p:txBody>
      </p:sp>
    </p:spTree>
    <p:extLst>
      <p:ext uri="{BB962C8B-B14F-4D97-AF65-F5344CB8AC3E}">
        <p14:creationId xmlns:p14="http://schemas.microsoft.com/office/powerpoint/2010/main" val="33022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E334F-D953-42F3-8E9C-96F2B580AE58}" type="slidenum">
              <a:rPr lang="es-PE" altLang="es-PE" smtClean="0">
                <a:solidFill>
                  <a:srgbClr val="898989"/>
                </a:solidFill>
                <a:latin typeface="Calibri" panose="020F0502020204030204" pitchFamily="34" charset="0"/>
              </a:rPr>
              <a:t>3</a:t>
            </a:fld>
            <a:endParaRPr lang="es-PE" altLang="es-P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31505" y="2258612"/>
            <a:ext cx="8434640" cy="9787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s-MX" sz="2400" b="1" dirty="0">
                <a:solidFill>
                  <a:srgbClr val="0000CC"/>
                </a:solidFill>
              </a:rPr>
              <a:t>Es dividir o separar áreas o zonas con similares potencialidades y limitaciones de acuerdo a criterios preestablecidos</a:t>
            </a:r>
            <a:endParaRPr lang="es-MX" sz="2400" dirty="0">
              <a:solidFill>
                <a:srgbClr val="000000"/>
              </a:solidFill>
            </a:endParaRPr>
          </a:p>
        </p:txBody>
      </p:sp>
      <p:sp>
        <p:nvSpPr>
          <p:cNvPr id="7" name="Título 2"/>
          <p:cNvSpPr txBox="1"/>
          <p:nvPr/>
        </p:nvSpPr>
        <p:spPr>
          <a:xfrm>
            <a:off x="695326" y="565150"/>
            <a:ext cx="4176539" cy="7191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0" kern="1200" spc="150">
                <a:solidFill>
                  <a:schemeClr val="bg1"/>
                </a:solidFill>
                <a:latin typeface="Arial" panose="020B0604020202020204"/>
                <a:ea typeface="MS PGothic" panose="020B0600070205080204" pitchFamily="34" charset="-128"/>
                <a:cs typeface="Arial" panose="020B060402020202020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es-PE" sz="2400" dirty="0">
                <a:solidFill>
                  <a:prstClr val="white"/>
                </a:solidFill>
              </a:rPr>
              <a:t>Zonificación</a:t>
            </a:r>
          </a:p>
        </p:txBody>
      </p:sp>
      <p:sp>
        <p:nvSpPr>
          <p:cNvPr id="11271" name="CuadroTexto 3"/>
          <p:cNvSpPr txBox="1">
            <a:spLocks noChangeArrowheads="1"/>
          </p:cNvSpPr>
          <p:nvPr/>
        </p:nvSpPr>
        <p:spPr bwMode="auto">
          <a:xfrm>
            <a:off x="10486101" y="2723355"/>
            <a:ext cx="9845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PE" sz="1000" dirty="0">
                <a:solidFill>
                  <a:schemeClr val="tx1"/>
                </a:solidFill>
              </a:rPr>
              <a:t>FAO, 1997</a:t>
            </a:r>
            <a:endParaRPr lang="es-PE" altLang="es-PE" sz="1000" dirty="0">
              <a:solidFill>
                <a:schemeClr val="tx1"/>
              </a:solidFill>
            </a:endParaRPr>
          </a:p>
        </p:txBody>
      </p:sp>
      <p:grpSp>
        <p:nvGrpSpPr>
          <p:cNvPr id="8" name="9 Grupo"/>
          <p:cNvGrpSpPr/>
          <p:nvPr/>
        </p:nvGrpSpPr>
        <p:grpSpPr>
          <a:xfrm>
            <a:off x="2924185" y="3748112"/>
            <a:ext cx="6204953" cy="2981327"/>
            <a:chOff x="4725979" y="3571876"/>
            <a:chExt cx="6204953" cy="298132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5979" y="3571876"/>
              <a:ext cx="6204953" cy="298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6 Rectángulo"/>
            <p:cNvSpPr/>
            <p:nvPr/>
          </p:nvSpPr>
          <p:spPr>
            <a:xfrm>
              <a:off x="10012391" y="5429264"/>
              <a:ext cx="785818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799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E334F-D953-42F3-8E9C-96F2B580AE58}" type="slidenum">
              <a:rPr lang="es-PE" altLang="es-PE" smtClean="0">
                <a:solidFill>
                  <a:srgbClr val="898989"/>
                </a:solidFill>
                <a:latin typeface="Calibri" panose="020F0502020204030204" pitchFamily="34" charset="0"/>
              </a:rPr>
              <a:t>4</a:t>
            </a:fld>
            <a:endParaRPr lang="es-PE" altLang="es-P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27448" y="2852936"/>
            <a:ext cx="3439026" cy="24191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s-PE" b="1" dirty="0">
                <a:solidFill>
                  <a:srgbClr val="0000CC"/>
                </a:solidFill>
              </a:rPr>
              <a:t>La zonificación forestal constituye un proceso obligatorio técnico  y participativo </a:t>
            </a:r>
            <a:r>
              <a:rPr lang="es-PE" sz="2400" b="1" dirty="0"/>
              <a:t>de delimitación de tierras forestales</a:t>
            </a:r>
            <a:endParaRPr lang="es-MX" sz="2400" dirty="0"/>
          </a:p>
        </p:txBody>
      </p:sp>
      <p:sp>
        <p:nvSpPr>
          <p:cNvPr id="7" name="Título 2"/>
          <p:cNvSpPr txBox="1"/>
          <p:nvPr/>
        </p:nvSpPr>
        <p:spPr>
          <a:xfrm>
            <a:off x="695326" y="565150"/>
            <a:ext cx="4176539" cy="7191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0" kern="1200" spc="150">
                <a:solidFill>
                  <a:schemeClr val="bg1"/>
                </a:solidFill>
                <a:latin typeface="Arial" panose="020B0604020202020204"/>
                <a:ea typeface="MS PGothic" panose="020B0600070205080204" pitchFamily="34" charset="-128"/>
                <a:cs typeface="Arial" panose="020B060402020202020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es-PE" sz="2400" dirty="0">
                <a:solidFill>
                  <a:prstClr val="white"/>
                </a:solidFill>
              </a:rPr>
              <a:t>Tierras forestales</a:t>
            </a:r>
          </a:p>
        </p:txBody>
      </p:sp>
      <p:sp>
        <p:nvSpPr>
          <p:cNvPr id="11271" name="CuadroTexto 3"/>
          <p:cNvSpPr txBox="1">
            <a:spLocks noChangeArrowheads="1"/>
          </p:cNvSpPr>
          <p:nvPr/>
        </p:nvSpPr>
        <p:spPr bwMode="auto">
          <a:xfrm>
            <a:off x="2354675" y="5229200"/>
            <a:ext cx="9845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PE" sz="1000" dirty="0">
                <a:solidFill>
                  <a:schemeClr val="tx1"/>
                </a:solidFill>
              </a:rPr>
              <a:t>Art. 26 y 27 LFFS</a:t>
            </a:r>
            <a:endParaRPr lang="es-PE" altLang="es-PE" sz="1000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a 8"/>
          <p:cNvGraphicFramePr/>
          <p:nvPr/>
        </p:nvGraphicFramePr>
        <p:xfrm>
          <a:off x="4871865" y="1988841"/>
          <a:ext cx="6254349" cy="4808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17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2174" b="3059"/>
          <a:stretch/>
        </p:blipFill>
        <p:spPr>
          <a:xfrm>
            <a:off x="200025" y="0"/>
            <a:ext cx="508897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00" y="291083"/>
            <a:ext cx="6801934" cy="47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3045" r="30059" b="1171"/>
          <a:stretch/>
        </p:blipFill>
        <p:spPr>
          <a:xfrm>
            <a:off x="725545" y="126058"/>
            <a:ext cx="4552891" cy="61864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19308" y="1332694"/>
            <a:ext cx="5984138" cy="2367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San</a:t>
            </a:r>
            <a:r>
              <a:rPr kumimoji="0" lang="es-PE" sz="3200" b="0" i="0" u="none" strike="noStrike" kern="1200" cap="none" spc="0" normalizeH="0" noProof="0" dirty="0" smtClean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Martín es un territorio con múltiples componentes</a:t>
            </a:r>
            <a:endParaRPr kumimoji="0" lang="es-PE" sz="32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87707" y="3161552"/>
            <a:ext cx="5456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3200" b="1" dirty="0" smtClean="0">
                <a:solidFill>
                  <a:srgbClr val="EB72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TERRITORIO CON </a:t>
            </a:r>
            <a:r>
              <a:rPr lang="es-PE" sz="3200" b="1" dirty="0">
                <a:solidFill>
                  <a:srgbClr val="EB72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s-PE" sz="3200" b="1" dirty="0" smtClean="0">
                <a:solidFill>
                  <a:srgbClr val="EB72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ASTAS POTENCIALIDADES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srgbClr val="EB7237"/>
              </a:solidFill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Oval 2"/>
          <p:cNvSpPr/>
          <p:nvPr/>
        </p:nvSpPr>
        <p:spPr>
          <a:xfrm>
            <a:off x="1864762" y="1036407"/>
            <a:ext cx="560718" cy="439948"/>
          </a:xfrm>
          <a:prstGeom prst="ellipse">
            <a:avLst/>
          </a:prstGeom>
          <a:solidFill>
            <a:srgbClr val="EB7237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2"/>
          <p:cNvSpPr/>
          <p:nvPr/>
        </p:nvSpPr>
        <p:spPr>
          <a:xfrm>
            <a:off x="2429524" y="1834941"/>
            <a:ext cx="733245" cy="681487"/>
          </a:xfrm>
          <a:prstGeom prst="ellipse">
            <a:avLst/>
          </a:prstGeom>
          <a:solidFill>
            <a:srgbClr val="EB7237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34" y="1087314"/>
            <a:ext cx="284818" cy="2848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87" y="1952729"/>
            <a:ext cx="433898" cy="433898"/>
          </a:xfrm>
          <a:prstGeom prst="rect">
            <a:avLst/>
          </a:prstGeom>
        </p:spPr>
      </p:pic>
      <p:pic>
        <p:nvPicPr>
          <p:cNvPr id="12" name="Picture 3" descr="D:\aramirezh\Desktop\piezas con el nuevo color para la gestion\Sin título-3.png"/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63001" y="126058"/>
            <a:ext cx="1477917" cy="116524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283" y="2592776"/>
            <a:ext cx="1384574" cy="1384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128" y="3804384"/>
            <a:ext cx="1011226" cy="1011226"/>
          </a:xfrm>
          <a:prstGeom prst="ellipse">
            <a:avLst/>
          </a:prstGeom>
          <a:ln w="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17398" t="673" r="68526" b="35648"/>
          <a:stretch/>
        </p:blipFill>
        <p:spPr>
          <a:xfrm>
            <a:off x="3231145" y="2685986"/>
            <a:ext cx="720455" cy="6734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35335" t="1600" r="50111" b="34774"/>
          <a:stretch/>
        </p:blipFill>
        <p:spPr>
          <a:xfrm>
            <a:off x="2534641" y="2948601"/>
            <a:ext cx="759124" cy="67292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845377" y="4451801"/>
            <a:ext cx="5456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B7237"/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  <a:r>
              <a:rPr kumimoji="0" lang="es-PE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B7237"/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pero también </a:t>
            </a:r>
            <a:r>
              <a:rPr lang="es-PE" sz="3200" b="1" i="1" dirty="0" smtClean="0">
                <a:solidFill>
                  <a:srgbClr val="EB72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</a:t>
            </a:r>
            <a:r>
              <a:rPr kumimoji="0" lang="es-PE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B7237"/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limitaciones</a:t>
            </a:r>
            <a:endParaRPr kumimoji="0" lang="es-PE" sz="3200" b="1" i="1" u="none" strike="noStrike" kern="1200" cap="none" spc="0" normalizeH="0" baseline="0" noProof="0" dirty="0">
              <a:ln>
                <a:noFill/>
              </a:ln>
              <a:solidFill>
                <a:srgbClr val="EB7237"/>
              </a:solidFill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632" y="1615547"/>
            <a:ext cx="1611019" cy="10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55" grpId="0" animBg="1"/>
      <p:bldP spid="56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0157"/>
            <a:ext cx="12233344" cy="6868157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7710902" y="756686"/>
            <a:ext cx="4461515" cy="3208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Elipse 2"/>
          <p:cNvSpPr/>
          <p:nvPr/>
        </p:nvSpPr>
        <p:spPr>
          <a:xfrm rot="474981">
            <a:off x="-9149" y="868654"/>
            <a:ext cx="7639665" cy="4171530"/>
          </a:xfrm>
          <a:prstGeom prst="ellipse">
            <a:avLst/>
          </a:prstGeom>
          <a:solidFill>
            <a:srgbClr val="EA8B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-73581" y="-10157"/>
            <a:ext cx="12306925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3970424" y="2694144"/>
            <a:ext cx="277133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Infraestructura</a:t>
            </a:r>
            <a:r>
              <a:rPr kumimoji="0" lang="es-ES" sz="27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 rot="21281042">
            <a:off x="2356715" y="1201154"/>
            <a:ext cx="198964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Ganadería?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129291" y="2121074"/>
            <a:ext cx="13035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Cacao?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 rot="291924">
            <a:off x="1091202" y="3659594"/>
            <a:ext cx="123168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Arroz?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4446824" y="4220270"/>
            <a:ext cx="174919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Vivienda?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 rot="21193723">
            <a:off x="2293958" y="4096508"/>
            <a:ext cx="164493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Turismo?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439960">
            <a:off x="4646622" y="1475805"/>
            <a:ext cx="119135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Agua?</a:t>
            </a:r>
          </a:p>
        </p:txBody>
      </p:sp>
      <p:sp>
        <p:nvSpPr>
          <p:cNvPr id="30" name="9 CuadroTexto"/>
          <p:cNvSpPr txBox="1"/>
          <p:nvPr/>
        </p:nvSpPr>
        <p:spPr>
          <a:xfrm rot="21359126">
            <a:off x="2860513" y="3380921"/>
            <a:ext cx="123944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PE" sz="2700" dirty="0"/>
              <a:t>Salud?</a:t>
            </a:r>
          </a:p>
        </p:txBody>
      </p:sp>
      <p:sp>
        <p:nvSpPr>
          <p:cNvPr id="31" name="10 CuadroTexto"/>
          <p:cNvSpPr txBox="1"/>
          <p:nvPr/>
        </p:nvSpPr>
        <p:spPr>
          <a:xfrm rot="21151395">
            <a:off x="3586352" y="2083882"/>
            <a:ext cx="105990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PE" sz="2700" dirty="0"/>
              <a:t>Café?</a:t>
            </a:r>
          </a:p>
        </p:txBody>
      </p:sp>
      <p:sp>
        <p:nvSpPr>
          <p:cNvPr id="35" name="17 CuadroTexto"/>
          <p:cNvSpPr txBox="1"/>
          <p:nvPr/>
        </p:nvSpPr>
        <p:spPr>
          <a:xfrm rot="20615134">
            <a:off x="344533" y="2251457"/>
            <a:ext cx="281942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PE" sz="2700" dirty="0"/>
              <a:t>Titulación rural?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 rot="228711">
            <a:off x="4573804" y="3486720"/>
            <a:ext cx="26145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2700" dirty="0"/>
              <a:t>Electrificación?</a:t>
            </a:r>
          </a:p>
        </p:txBody>
      </p:sp>
      <p:sp>
        <p:nvSpPr>
          <p:cNvPr id="38" name="29 CuadroTexto"/>
          <p:cNvSpPr txBox="1"/>
          <p:nvPr/>
        </p:nvSpPr>
        <p:spPr>
          <a:xfrm rot="20782123">
            <a:off x="1375430" y="2831472"/>
            <a:ext cx="198483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PE" sz="2700" dirty="0"/>
              <a:t>Educación?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305144" y="198949"/>
            <a:ext cx="81325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 LA </a:t>
            </a:r>
            <a:r>
              <a:rPr kumimoji="0" lang="es-P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REALIDAD</a:t>
            </a:r>
            <a:r>
              <a:rPr kumimoji="0" lang="es-PE" sz="30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TERRITORIAL SE TIENE…</a:t>
            </a:r>
            <a:endParaRPr kumimoji="0" lang="es-PE" sz="3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 rot="19906425">
            <a:off x="388197" y="1622768"/>
            <a:ext cx="16385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Minería?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8389928" y="1326338"/>
            <a:ext cx="3157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s-ES" sz="1800" dirty="0" smtClean="0">
                <a:solidFill>
                  <a:srgbClr val="009900"/>
                </a:solidFill>
              </a:rPr>
              <a:t>SERVICIOS ECOSISTEMICOS</a:t>
            </a:r>
            <a:endParaRPr lang="es-ES" sz="1800" dirty="0">
              <a:solidFill>
                <a:srgbClr val="009900"/>
              </a:solidFill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8953367" y="847541"/>
            <a:ext cx="193193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 smtClean="0">
                <a:solidFill>
                  <a:srgbClr val="009900"/>
                </a:solidFill>
              </a:rPr>
              <a:t>BOSQUES</a:t>
            </a:r>
            <a:endParaRPr lang="es-ES" dirty="0">
              <a:solidFill>
                <a:srgbClr val="009900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8160366" y="2927780"/>
            <a:ext cx="1880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>
                <a:solidFill>
                  <a:srgbClr val="0000CC"/>
                </a:solidFill>
              </a:rPr>
              <a:t>BIODIVERSDAD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9047402" y="1588796"/>
            <a:ext cx="2661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1800" dirty="0" smtClean="0">
                <a:solidFill>
                  <a:srgbClr val="0000CC"/>
                </a:solidFill>
              </a:rPr>
              <a:t>REGULACION HÍDRICA</a:t>
            </a:r>
            <a:endParaRPr lang="es-ES" sz="1800" dirty="0">
              <a:solidFill>
                <a:srgbClr val="0000CC"/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 rot="21131417">
            <a:off x="7708091" y="2004822"/>
            <a:ext cx="3038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>
                <a:solidFill>
                  <a:srgbClr val="0000CC"/>
                </a:solidFill>
              </a:rPr>
              <a:t>CONTROL DE LA </a:t>
            </a:r>
            <a:r>
              <a:rPr lang="es-ES" dirty="0" smtClean="0">
                <a:solidFill>
                  <a:srgbClr val="0000CC"/>
                </a:solidFill>
              </a:rPr>
              <a:t>EROSIÓN</a:t>
            </a:r>
            <a:endParaRPr lang="es-ES" dirty="0">
              <a:solidFill>
                <a:srgbClr val="0000CC"/>
              </a:solidFill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 rot="20552151">
            <a:off x="10542639" y="3359623"/>
            <a:ext cx="643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>
                <a:solidFill>
                  <a:srgbClr val="0000CC"/>
                </a:solidFill>
              </a:rPr>
              <a:t>ETC.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 rot="20806007">
            <a:off x="8969132" y="3099461"/>
            <a:ext cx="2770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>
                <a:solidFill>
                  <a:srgbClr val="0000CC"/>
                </a:solidFill>
              </a:rPr>
              <a:t>RECURSOS FORESTALES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 rot="21107093">
            <a:off x="8053355" y="2280839"/>
            <a:ext cx="41379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1500" dirty="0" smtClean="0">
                <a:solidFill>
                  <a:srgbClr val="FF0000"/>
                </a:solidFill>
              </a:rPr>
              <a:t>MINIMIZACIÓN DE RIESGOS A DESASTRES  </a:t>
            </a:r>
            <a:endParaRPr lang="es-ES" sz="1500" dirty="0">
              <a:solidFill>
                <a:srgbClr val="FF0000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6360279" y="4850561"/>
            <a:ext cx="3548342" cy="176533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Escenarios de Riesgo</a:t>
            </a:r>
          </a:p>
          <a:p>
            <a:pPr algn="ctr"/>
            <a:r>
              <a:rPr lang="es-ES" b="1" dirty="0" smtClean="0"/>
              <a:t>Frente al Cambio Climático</a:t>
            </a:r>
          </a:p>
          <a:p>
            <a:r>
              <a:rPr lang="es-PE" dirty="0" smtClean="0"/>
              <a:t>- Riesgos a desastres naturales</a:t>
            </a:r>
          </a:p>
          <a:p>
            <a:r>
              <a:rPr lang="es-PE" dirty="0" smtClean="0"/>
              <a:t>- Impactos productivos negativos por cambio de clima.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68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5" grpId="0"/>
      <p:bldP spid="36" grpId="0"/>
      <p:bldP spid="38" grpId="0"/>
      <p:bldP spid="43" grpId="0"/>
      <p:bldP spid="34" grpId="0"/>
      <p:bldP spid="32" grpId="0"/>
      <p:bldP spid="33" grpId="0"/>
      <p:bldP spid="37" grpId="0"/>
      <p:bldP spid="40" grpId="0"/>
      <p:bldP spid="41" grpId="0"/>
      <p:bldP spid="44" grpId="0"/>
      <p:bldP spid="45" grpId="0"/>
      <p:bldP spid="4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0157"/>
            <a:ext cx="12233344" cy="68681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8567" y="0"/>
            <a:ext cx="12306925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redondeado 1"/>
          <p:cNvSpPr/>
          <p:nvPr/>
        </p:nvSpPr>
        <p:spPr>
          <a:xfrm>
            <a:off x="4612024" y="4565773"/>
            <a:ext cx="3548342" cy="176533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Escenarios de Riesgo</a:t>
            </a:r>
          </a:p>
          <a:p>
            <a:pPr algn="ctr"/>
            <a:r>
              <a:rPr lang="es-ES" b="1" dirty="0" smtClean="0"/>
              <a:t>Frente al Cambio Climático</a:t>
            </a:r>
          </a:p>
          <a:p>
            <a:r>
              <a:rPr lang="es-PE" dirty="0" smtClean="0"/>
              <a:t>- Riesgos a desastres naturales</a:t>
            </a:r>
          </a:p>
          <a:p>
            <a:r>
              <a:rPr lang="es-PE" dirty="0" smtClean="0"/>
              <a:t>- Impactos productivos negativos por cambio de clima. </a:t>
            </a:r>
            <a:endParaRPr lang="es-PE" dirty="0"/>
          </a:p>
        </p:txBody>
      </p:sp>
      <p:sp>
        <p:nvSpPr>
          <p:cNvPr id="43" name="CuadroTexto 42"/>
          <p:cNvSpPr txBox="1"/>
          <p:nvPr/>
        </p:nvSpPr>
        <p:spPr>
          <a:xfrm>
            <a:off x="72932" y="89831"/>
            <a:ext cx="56158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 </a:t>
            </a:r>
            <a:r>
              <a:rPr kumimoji="0" lang="es-P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REALIDAD</a:t>
            </a:r>
            <a:r>
              <a:rPr kumimoji="0" lang="es-PE" sz="30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TERRITORIAL …</a:t>
            </a:r>
            <a:endParaRPr kumimoji="0" lang="es-PE" sz="3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9011047" y="4755942"/>
            <a:ext cx="3319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DECISIONES PARA UN CAMBIO O MEJORA</a:t>
            </a:r>
            <a:r>
              <a:rPr kumimoji="0" lang="es-PE" sz="21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DEL MODELO DE DESARROLLO</a:t>
            </a:r>
            <a:endParaRPr kumimoji="0" lang="es-PE" sz="2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lecha curvada hacia abajo 7"/>
          <p:cNvSpPr/>
          <p:nvPr/>
        </p:nvSpPr>
        <p:spPr>
          <a:xfrm>
            <a:off x="4809030" y="659481"/>
            <a:ext cx="3238742" cy="85146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Flecha curvada hacia abajo 48"/>
          <p:cNvSpPr/>
          <p:nvPr/>
        </p:nvSpPr>
        <p:spPr>
          <a:xfrm rot="10800000">
            <a:off x="4809030" y="3272926"/>
            <a:ext cx="3238742" cy="851463"/>
          </a:xfrm>
          <a:prstGeom prst="curved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6564" y="1053279"/>
            <a:ext cx="4645313" cy="2744997"/>
            <a:chOff x="116564" y="1053279"/>
            <a:chExt cx="4645313" cy="2744997"/>
          </a:xfrm>
        </p:grpSpPr>
        <p:sp>
          <p:nvSpPr>
            <p:cNvPr id="4" name="Rectángulo redondeado 3"/>
            <p:cNvSpPr/>
            <p:nvPr/>
          </p:nvSpPr>
          <p:spPr>
            <a:xfrm>
              <a:off x="116564" y="1053279"/>
              <a:ext cx="4645313" cy="274499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348361" y="2357423"/>
              <a:ext cx="391895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sz="2100" dirty="0" smtClean="0"/>
                <a:t>ACTIVIDADES PRODUCTIVAS</a:t>
              </a:r>
            </a:p>
            <a:p>
              <a:endParaRPr lang="es-ES" sz="2100" dirty="0"/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373433" y="2756599"/>
              <a:ext cx="3893886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b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sz="2100" dirty="0" smtClean="0"/>
                <a:t>PROYECTOS DE DESARROLLO</a:t>
              </a:r>
              <a:endParaRPr lang="es-ES" sz="2100" dirty="0"/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214414" y="3233683"/>
              <a:ext cx="4547463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sz="2100" dirty="0" smtClean="0"/>
                <a:t>INFRAESTRUCTURA VIAL Y OTROS</a:t>
              </a:r>
              <a:endParaRPr lang="es-ES" sz="2100" dirty="0"/>
            </a:p>
          </p:txBody>
        </p:sp>
        <p:sp>
          <p:nvSpPr>
            <p:cNvPr id="35" name="17 CuadroTexto"/>
            <p:cNvSpPr txBox="1"/>
            <p:nvPr/>
          </p:nvSpPr>
          <p:spPr>
            <a:xfrm>
              <a:off x="214414" y="1931768"/>
              <a:ext cx="395884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PE" sz="2100" dirty="0" smtClean="0"/>
                <a:t>FORMALIZACIÓN DE TIERRAS</a:t>
              </a:r>
              <a:endParaRPr lang="es-PE" sz="2100" dirty="0"/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575545" y="1560420"/>
              <a:ext cx="3291085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100" b="1" i="0" u="none" strike="noStrike" kern="1200" cap="none" spc="0" normalizeH="0" baseline="0" noProof="0" dirty="0" smtClean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SERVICIOS SOCIALES</a:t>
              </a:r>
              <a:endParaRPr kumimoji="0" lang="es-ES" sz="21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Text Box 5"/>
            <p:cNvSpPr txBox="1">
              <a:spLocks noChangeArrowheads="1"/>
            </p:cNvSpPr>
            <p:nvPr/>
          </p:nvSpPr>
          <p:spPr bwMode="auto">
            <a:xfrm>
              <a:off x="1375694" y="1053280"/>
              <a:ext cx="1690786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100" b="1" i="0" u="sng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DEMANDA</a:t>
              </a:r>
              <a:endParaRPr kumimoji="0" lang="es-ES" sz="21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8047772" y="370874"/>
            <a:ext cx="4137992" cy="3210088"/>
            <a:chOff x="8047772" y="370874"/>
            <a:chExt cx="4137992" cy="3210088"/>
          </a:xfrm>
        </p:grpSpPr>
        <p:sp>
          <p:nvSpPr>
            <p:cNvPr id="7" name="Rectángulo redondeado 6"/>
            <p:cNvSpPr/>
            <p:nvPr/>
          </p:nvSpPr>
          <p:spPr>
            <a:xfrm>
              <a:off x="8075908" y="370874"/>
              <a:ext cx="3932623" cy="3210088"/>
            </a:xfrm>
            <a:prstGeom prst="roundRect">
              <a:avLst/>
            </a:prstGeom>
            <a:solidFill>
              <a:srgbClr val="FFCC99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9119587" y="939406"/>
              <a:ext cx="193193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dirty="0" smtClean="0">
                  <a:solidFill>
                    <a:srgbClr val="009900"/>
                  </a:solidFill>
                </a:rPr>
                <a:t>BOSQUES</a:t>
              </a:r>
              <a:endParaRPr lang="es-ES" dirty="0">
                <a:solidFill>
                  <a:srgbClr val="009900"/>
                </a:solidFill>
              </a:endParaRPr>
            </a:p>
          </p:txBody>
        </p: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8539425" y="1508188"/>
              <a:ext cx="31574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es-ES" sz="1800" dirty="0" smtClean="0">
                  <a:solidFill>
                    <a:srgbClr val="009900"/>
                  </a:solidFill>
                </a:rPr>
                <a:t>SERVICIOS ECOSISTEMICOS</a:t>
              </a:r>
              <a:endParaRPr lang="es-ES" sz="1800" dirty="0">
                <a:solidFill>
                  <a:srgbClr val="009900"/>
                </a:solidFill>
              </a:endParaRPr>
            </a:p>
          </p:txBody>
        </p:sp>
        <p:sp>
          <p:nvSpPr>
            <p:cNvPr id="37" name="Text Box 5"/>
            <p:cNvSpPr txBox="1">
              <a:spLocks noChangeArrowheads="1"/>
            </p:cNvSpPr>
            <p:nvPr/>
          </p:nvSpPr>
          <p:spPr bwMode="auto">
            <a:xfrm>
              <a:off x="9333977" y="2781733"/>
              <a:ext cx="1880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dirty="0">
                  <a:solidFill>
                    <a:srgbClr val="008000"/>
                  </a:solidFill>
                </a:rPr>
                <a:t>BIODIVERSDAD</a:t>
              </a: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8787489" y="1812534"/>
              <a:ext cx="26613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sz="1800" dirty="0" smtClean="0">
                  <a:solidFill>
                    <a:srgbClr val="008000"/>
                  </a:solidFill>
                </a:rPr>
                <a:t>REGULACION HÍDRICA</a:t>
              </a:r>
              <a:endParaRPr lang="es-ES" sz="1800" dirty="0">
                <a:solidFill>
                  <a:srgbClr val="008000"/>
                </a:solidFill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8598655" y="2203662"/>
              <a:ext cx="30389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dirty="0">
                  <a:solidFill>
                    <a:srgbClr val="008000"/>
                  </a:solidFill>
                </a:rPr>
                <a:t>CONTROL DE LA </a:t>
              </a:r>
              <a:r>
                <a:rPr lang="es-ES" dirty="0" smtClean="0">
                  <a:solidFill>
                    <a:srgbClr val="008000"/>
                  </a:solidFill>
                </a:rPr>
                <a:t>EROSIÓN</a:t>
              </a:r>
              <a:endParaRPr lang="es-ES" dirty="0">
                <a:solidFill>
                  <a:srgbClr val="008000"/>
                </a:solidFill>
              </a:endParaRPr>
            </a:p>
          </p:txBody>
        </p:sp>
        <p:sp>
          <p:nvSpPr>
            <p:cNvPr id="45" name="Text Box 5"/>
            <p:cNvSpPr txBox="1">
              <a:spLocks noChangeArrowheads="1"/>
            </p:cNvSpPr>
            <p:nvPr/>
          </p:nvSpPr>
          <p:spPr bwMode="auto">
            <a:xfrm>
              <a:off x="8889047" y="3117314"/>
              <a:ext cx="27702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dirty="0">
                  <a:solidFill>
                    <a:srgbClr val="008000"/>
                  </a:solidFill>
                </a:rPr>
                <a:t>RECURSOS FORESTALES</a:t>
              </a:r>
            </a:p>
          </p:txBody>
        </p:sp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047772" y="2515781"/>
              <a:ext cx="413799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sz="1500" dirty="0" smtClean="0">
                  <a:solidFill>
                    <a:srgbClr val="FF0000"/>
                  </a:solidFill>
                </a:rPr>
                <a:t>MINIMIZACIÓN DE RIESGOS A DESASTRES  </a:t>
              </a:r>
              <a:endParaRPr lang="es-ES" sz="15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9244212" y="420005"/>
              <a:ext cx="159601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s-PE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cap="none" spc="0" normalizeH="0" baseline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s-ES" u="sng" dirty="0" smtClean="0">
                  <a:solidFill>
                    <a:srgbClr val="0033CC"/>
                  </a:solidFill>
                </a:rPr>
                <a:t>OFERTA</a:t>
              </a:r>
              <a:endParaRPr lang="es-ES" u="sng" dirty="0">
                <a:solidFill>
                  <a:srgbClr val="0033CC"/>
                </a:solidFill>
              </a:endParaRP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5244739" y="1374724"/>
            <a:ext cx="24380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REGULACIÓN</a:t>
            </a:r>
            <a:endParaRPr kumimoji="0" lang="es-PE" sz="27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5316215" y="1826450"/>
            <a:ext cx="13382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DONDE?</a:t>
            </a:r>
            <a:endParaRPr kumimoji="0" lang="es-PE" sz="2100" b="1" i="0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5638582" y="2125313"/>
            <a:ext cx="921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QUE?</a:t>
            </a:r>
            <a:endParaRPr kumimoji="0" lang="es-PE" sz="2100" b="1" i="0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6100664" y="2515781"/>
            <a:ext cx="11442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COMO?</a:t>
            </a:r>
            <a:endParaRPr kumimoji="0" lang="es-PE" sz="2100" b="1" i="0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5986156" y="2827466"/>
            <a:ext cx="14597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QUIENES?</a:t>
            </a:r>
            <a:endParaRPr kumimoji="0" lang="es-PE" sz="2100" b="1" i="0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6124811" y="3201544"/>
            <a:ext cx="14597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TIEMPO</a:t>
            </a:r>
            <a:endParaRPr kumimoji="0" lang="es-PE" sz="21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4803004" y="2077220"/>
            <a:ext cx="66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ZF</a:t>
            </a:r>
            <a:endParaRPr kumimoji="0" lang="es-PE" sz="2400" b="1" i="0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7543716" y="2703135"/>
            <a:ext cx="66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endParaRPr kumimoji="0" lang="es-PE" sz="2400" b="1" i="0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Flecha izquierda 16"/>
          <p:cNvSpPr/>
          <p:nvPr/>
        </p:nvSpPr>
        <p:spPr>
          <a:xfrm>
            <a:off x="5264779" y="2069925"/>
            <a:ext cx="167107" cy="4736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Flecha derecha 17"/>
          <p:cNvSpPr/>
          <p:nvPr/>
        </p:nvSpPr>
        <p:spPr>
          <a:xfrm>
            <a:off x="7420008" y="2651941"/>
            <a:ext cx="138655" cy="685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Flecha derecha 18"/>
          <p:cNvSpPr/>
          <p:nvPr/>
        </p:nvSpPr>
        <p:spPr>
          <a:xfrm>
            <a:off x="8416490" y="4890493"/>
            <a:ext cx="490635" cy="928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CuadroTexto 59"/>
          <p:cNvSpPr txBox="1"/>
          <p:nvPr/>
        </p:nvSpPr>
        <p:spPr>
          <a:xfrm>
            <a:off x="5896431" y="304906"/>
            <a:ext cx="134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IMPACTO</a:t>
            </a:r>
            <a:endParaRPr kumimoji="0" lang="es-PE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5980205" y="4084170"/>
            <a:ext cx="134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SOPORTE</a:t>
            </a:r>
            <a:endParaRPr kumimoji="0" lang="es-PE" b="1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  <p:bldP spid="48" grpId="0"/>
      <p:bldP spid="8" grpId="0" animBg="1"/>
      <p:bldP spid="49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17" grpId="0" animBg="1"/>
      <p:bldP spid="18" grpId="0" animBg="1"/>
      <p:bldP spid="19" grpId="0" animBg="1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0"/>
            <a:ext cx="12192000" cy="4941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41" name="Grupo 140"/>
          <p:cNvGrpSpPr/>
          <p:nvPr/>
        </p:nvGrpSpPr>
        <p:grpSpPr>
          <a:xfrm rot="10800000">
            <a:off x="10197891" y="2433463"/>
            <a:ext cx="911225" cy="2763607"/>
            <a:chOff x="6594641" y="3000735"/>
            <a:chExt cx="911225" cy="2763607"/>
          </a:xfrm>
        </p:grpSpPr>
        <p:sp>
          <p:nvSpPr>
            <p:cNvPr id="142" name="Line 206"/>
            <p:cNvSpPr>
              <a:spLocks noChangeShapeType="1"/>
            </p:cNvSpPr>
            <p:nvPr/>
          </p:nvSpPr>
          <p:spPr bwMode="auto">
            <a:xfrm>
              <a:off x="7050253" y="3000735"/>
              <a:ext cx="0" cy="2728901"/>
            </a:xfrm>
            <a:prstGeom prst="line">
              <a:avLst/>
            </a:prstGeom>
            <a:noFill/>
            <a:ln w="71438" cap="flat">
              <a:solidFill>
                <a:srgbClr val="EB723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229"/>
            <p:cNvSpPr>
              <a:spLocks noChangeArrowheads="1"/>
            </p:cNvSpPr>
            <p:nvPr/>
          </p:nvSpPr>
          <p:spPr bwMode="auto">
            <a:xfrm>
              <a:off x="6594641" y="4856292"/>
              <a:ext cx="911225" cy="9080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4" name="Imagen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022" y="2698393"/>
            <a:ext cx="564961" cy="364041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0" y="4655316"/>
            <a:ext cx="12192000" cy="2202684"/>
          </a:xfrm>
          <a:prstGeom prst="rect">
            <a:avLst/>
          </a:prstGeom>
          <a:solidFill>
            <a:srgbClr val="7373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88900" y="-2574925"/>
            <a:ext cx="0" cy="12011025"/>
          </a:xfrm>
          <a:custGeom>
            <a:avLst/>
            <a:gdLst>
              <a:gd name="T0" fmla="*/ 0 h 7566"/>
              <a:gd name="T1" fmla="*/ 7566 h 7566"/>
              <a:gd name="T2" fmla="*/ 0 h 756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7566">
                <a:moveTo>
                  <a:pt x="0" y="0"/>
                </a:moveTo>
                <a:lnTo>
                  <a:pt x="0" y="7566"/>
                </a:lnTo>
                <a:lnTo>
                  <a:pt x="0" y="0"/>
                </a:lnTo>
                <a:close/>
              </a:path>
            </a:pathLst>
          </a:custGeom>
          <a:solidFill>
            <a:srgbClr val="B9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8866700" y="-1506355"/>
            <a:ext cx="0" cy="120110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2099925" y="-2574925"/>
            <a:ext cx="0" cy="12011025"/>
          </a:xfrm>
          <a:custGeom>
            <a:avLst/>
            <a:gdLst>
              <a:gd name="T0" fmla="*/ 7566 h 7566"/>
              <a:gd name="T1" fmla="*/ 0 h 7566"/>
              <a:gd name="T2" fmla="*/ 7566 h 756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7566">
                <a:moveTo>
                  <a:pt x="0" y="7566"/>
                </a:moveTo>
                <a:lnTo>
                  <a:pt x="0" y="0"/>
                </a:lnTo>
                <a:lnTo>
                  <a:pt x="0" y="7566"/>
                </a:lnTo>
                <a:close/>
              </a:path>
            </a:pathLst>
          </a:custGeom>
          <a:solidFill>
            <a:srgbClr val="B9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2099925" y="-2574925"/>
            <a:ext cx="0" cy="120110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88900" y="5507038"/>
            <a:ext cx="12011025" cy="3929063"/>
          </a:xfrm>
          <a:custGeom>
            <a:avLst/>
            <a:gdLst>
              <a:gd name="T0" fmla="*/ 7566 w 7566"/>
              <a:gd name="T1" fmla="*/ 2475 h 2475"/>
              <a:gd name="T2" fmla="*/ 7566 w 7566"/>
              <a:gd name="T3" fmla="*/ 0 h 2475"/>
              <a:gd name="T4" fmla="*/ 0 w 7566"/>
              <a:gd name="T5" fmla="*/ 0 h 2475"/>
              <a:gd name="T6" fmla="*/ 0 w 7566"/>
              <a:gd name="T7" fmla="*/ 2475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66" h="2475">
                <a:moveTo>
                  <a:pt x="7566" y="2475"/>
                </a:moveTo>
                <a:lnTo>
                  <a:pt x="7566" y="0"/>
                </a:lnTo>
                <a:lnTo>
                  <a:pt x="0" y="0"/>
                </a:lnTo>
                <a:lnTo>
                  <a:pt x="0" y="24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3878814" y="3713956"/>
            <a:ext cx="641350" cy="563563"/>
            <a:chOff x="6399946" y="3713956"/>
            <a:chExt cx="641350" cy="563563"/>
          </a:xfrm>
        </p:grpSpPr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6399946" y="3713956"/>
              <a:ext cx="641350" cy="563563"/>
            </a:xfrm>
            <a:custGeom>
              <a:avLst/>
              <a:gdLst>
                <a:gd name="T0" fmla="*/ 0 w 171"/>
                <a:gd name="T1" fmla="*/ 58 h 150"/>
                <a:gd name="T2" fmla="*/ 54 w 171"/>
                <a:gd name="T3" fmla="*/ 95 h 150"/>
                <a:gd name="T4" fmla="*/ 171 w 171"/>
                <a:gd name="T5" fmla="*/ 109 h 150"/>
                <a:gd name="T6" fmla="*/ 171 w 171"/>
                <a:gd name="T7" fmla="*/ 108 h 150"/>
                <a:gd name="T8" fmla="*/ 0 w 171"/>
                <a:gd name="T9" fmla="*/ 5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50">
                  <a:moveTo>
                    <a:pt x="0" y="58"/>
                  </a:moveTo>
                  <a:cubicBezTo>
                    <a:pt x="21" y="54"/>
                    <a:pt x="47" y="79"/>
                    <a:pt x="54" y="95"/>
                  </a:cubicBezTo>
                  <a:cubicBezTo>
                    <a:pt x="70" y="131"/>
                    <a:pt x="134" y="150"/>
                    <a:pt x="171" y="109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52" y="55"/>
                    <a:pt x="99" y="0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03"/>
            <p:cNvSpPr>
              <a:spLocks/>
            </p:cNvSpPr>
            <p:nvPr/>
          </p:nvSpPr>
          <p:spPr bwMode="auto">
            <a:xfrm>
              <a:off x="6399946" y="3763168"/>
              <a:ext cx="641350" cy="500063"/>
            </a:xfrm>
            <a:custGeom>
              <a:avLst/>
              <a:gdLst>
                <a:gd name="T0" fmla="*/ 0 w 171"/>
                <a:gd name="T1" fmla="*/ 45 h 133"/>
                <a:gd name="T2" fmla="*/ 54 w 171"/>
                <a:gd name="T3" fmla="*/ 82 h 133"/>
                <a:gd name="T4" fmla="*/ 171 w 171"/>
                <a:gd name="T5" fmla="*/ 96 h 133"/>
                <a:gd name="T6" fmla="*/ 53 w 171"/>
                <a:gd name="T7" fmla="*/ 42 h 133"/>
                <a:gd name="T8" fmla="*/ 171 w 171"/>
                <a:gd name="T9" fmla="*/ 95 h 133"/>
                <a:gd name="T10" fmla="*/ 0 w 171"/>
                <a:gd name="T11" fmla="*/ 4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133">
                  <a:moveTo>
                    <a:pt x="0" y="45"/>
                  </a:moveTo>
                  <a:cubicBezTo>
                    <a:pt x="21" y="41"/>
                    <a:pt x="47" y="66"/>
                    <a:pt x="54" y="82"/>
                  </a:cubicBezTo>
                  <a:cubicBezTo>
                    <a:pt x="74" y="128"/>
                    <a:pt x="141" y="133"/>
                    <a:pt x="171" y="96"/>
                  </a:cubicBezTo>
                  <a:cubicBezTo>
                    <a:pt x="152" y="77"/>
                    <a:pt x="98" y="47"/>
                    <a:pt x="53" y="42"/>
                  </a:cubicBezTo>
                  <a:cubicBezTo>
                    <a:pt x="97" y="39"/>
                    <a:pt x="151" y="62"/>
                    <a:pt x="171" y="95"/>
                  </a:cubicBezTo>
                  <a:cubicBezTo>
                    <a:pt x="140" y="9"/>
                    <a:pt x="76" y="0"/>
                    <a:pt x="0" y="4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466258" y="4499158"/>
            <a:ext cx="2591979" cy="1152175"/>
            <a:chOff x="466258" y="4499158"/>
            <a:chExt cx="2591979" cy="1152175"/>
          </a:xfrm>
        </p:grpSpPr>
        <p:grpSp>
          <p:nvGrpSpPr>
            <p:cNvPr id="184" name="Group 183"/>
            <p:cNvGrpSpPr/>
            <p:nvPr/>
          </p:nvGrpSpPr>
          <p:grpSpPr>
            <a:xfrm>
              <a:off x="1332346" y="4499158"/>
              <a:ext cx="871266" cy="588963"/>
              <a:chOff x="1332346" y="4499158"/>
              <a:chExt cx="871266" cy="588963"/>
            </a:xfrm>
          </p:grpSpPr>
          <p:sp>
            <p:nvSpPr>
              <p:cNvPr id="121" name="Oval 71"/>
              <p:cNvSpPr>
                <a:spLocks noChangeArrowheads="1"/>
              </p:cNvSpPr>
              <p:nvPr/>
            </p:nvSpPr>
            <p:spPr bwMode="auto">
              <a:xfrm>
                <a:off x="1332346" y="4630921"/>
                <a:ext cx="269875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Oval 72"/>
              <p:cNvSpPr>
                <a:spLocks noChangeArrowheads="1"/>
              </p:cNvSpPr>
              <p:nvPr/>
            </p:nvSpPr>
            <p:spPr bwMode="auto">
              <a:xfrm>
                <a:off x="1932149" y="4659677"/>
                <a:ext cx="271463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Oval 73"/>
              <p:cNvSpPr>
                <a:spLocks noChangeArrowheads="1"/>
              </p:cNvSpPr>
              <p:nvPr/>
            </p:nvSpPr>
            <p:spPr bwMode="auto">
              <a:xfrm>
                <a:off x="1508558" y="4570596"/>
                <a:ext cx="514350" cy="5175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Oval 74"/>
              <p:cNvSpPr>
                <a:spLocks noChangeArrowheads="1"/>
              </p:cNvSpPr>
              <p:nvPr/>
            </p:nvSpPr>
            <p:spPr bwMode="auto">
              <a:xfrm>
                <a:off x="1791133" y="4546783"/>
                <a:ext cx="273050" cy="2714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Oval 75"/>
              <p:cNvSpPr>
                <a:spLocks noChangeArrowheads="1"/>
              </p:cNvSpPr>
              <p:nvPr/>
            </p:nvSpPr>
            <p:spPr bwMode="auto">
              <a:xfrm>
                <a:off x="1478396" y="4546783"/>
                <a:ext cx="271463" cy="2714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Oval 76"/>
              <p:cNvSpPr>
                <a:spLocks noChangeArrowheads="1"/>
              </p:cNvSpPr>
              <p:nvPr/>
            </p:nvSpPr>
            <p:spPr bwMode="auto">
              <a:xfrm>
                <a:off x="1629208" y="4499158"/>
                <a:ext cx="269875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466258" y="5189668"/>
              <a:ext cx="2591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dirty="0" smtClea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PREPARACIÓN</a:t>
              </a:r>
              <a:endParaRPr lang="en-US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5946605" y="1661318"/>
            <a:ext cx="3015296" cy="3990015"/>
            <a:chOff x="8062790" y="1661318"/>
            <a:chExt cx="3015296" cy="3990015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9064503" y="2150268"/>
              <a:ext cx="1362075" cy="2911475"/>
            </a:xfrm>
            <a:custGeom>
              <a:avLst/>
              <a:gdLst>
                <a:gd name="T0" fmla="*/ 173 w 363"/>
                <a:gd name="T1" fmla="*/ 762 h 776"/>
                <a:gd name="T2" fmla="*/ 191 w 363"/>
                <a:gd name="T3" fmla="*/ 0 h 776"/>
                <a:gd name="T4" fmla="*/ 191 w 363"/>
                <a:gd name="T5" fmla="*/ 0 h 776"/>
                <a:gd name="T6" fmla="*/ 213 w 363"/>
                <a:gd name="T7" fmla="*/ 738 h 776"/>
                <a:gd name="T8" fmla="*/ 205 w 363"/>
                <a:gd name="T9" fmla="*/ 770 h 776"/>
                <a:gd name="T10" fmla="*/ 173 w 363"/>
                <a:gd name="T11" fmla="*/ 762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776">
                  <a:moveTo>
                    <a:pt x="173" y="762"/>
                  </a:moveTo>
                  <a:cubicBezTo>
                    <a:pt x="0" y="412"/>
                    <a:pt x="304" y="370"/>
                    <a:pt x="191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363" y="304"/>
                    <a:pt x="40" y="415"/>
                    <a:pt x="213" y="738"/>
                  </a:cubicBezTo>
                  <a:cubicBezTo>
                    <a:pt x="220" y="749"/>
                    <a:pt x="216" y="763"/>
                    <a:pt x="205" y="770"/>
                  </a:cubicBezTo>
                  <a:cubicBezTo>
                    <a:pt x="194" y="776"/>
                    <a:pt x="180" y="773"/>
                    <a:pt x="173" y="76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629528" y="2899568"/>
              <a:ext cx="1158875" cy="1096963"/>
            </a:xfrm>
            <a:custGeom>
              <a:avLst/>
              <a:gdLst>
                <a:gd name="T0" fmla="*/ 279 w 309"/>
                <a:gd name="T1" fmla="*/ 278 h 292"/>
                <a:gd name="T2" fmla="*/ 0 w 309"/>
                <a:gd name="T3" fmla="*/ 38 h 292"/>
                <a:gd name="T4" fmla="*/ 248 w 309"/>
                <a:gd name="T5" fmla="*/ 268 h 292"/>
                <a:gd name="T6" fmla="*/ 258 w 309"/>
                <a:gd name="T7" fmla="*/ 289 h 292"/>
                <a:gd name="T8" fmla="*/ 279 w 309"/>
                <a:gd name="T9" fmla="*/ 27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292">
                  <a:moveTo>
                    <a:pt x="279" y="278"/>
                  </a:moveTo>
                  <a:cubicBezTo>
                    <a:pt x="309" y="130"/>
                    <a:pt x="150" y="0"/>
                    <a:pt x="0" y="38"/>
                  </a:cubicBezTo>
                  <a:cubicBezTo>
                    <a:pt x="133" y="44"/>
                    <a:pt x="281" y="128"/>
                    <a:pt x="248" y="268"/>
                  </a:cubicBezTo>
                  <a:cubicBezTo>
                    <a:pt x="245" y="277"/>
                    <a:pt x="250" y="286"/>
                    <a:pt x="258" y="289"/>
                  </a:cubicBezTo>
                  <a:cubicBezTo>
                    <a:pt x="267" y="292"/>
                    <a:pt x="277" y="287"/>
                    <a:pt x="279" y="27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9672515" y="3113881"/>
              <a:ext cx="1122363" cy="582613"/>
            </a:xfrm>
            <a:custGeom>
              <a:avLst/>
              <a:gdLst>
                <a:gd name="T0" fmla="*/ 3 w 299"/>
                <a:gd name="T1" fmla="*/ 135 h 155"/>
                <a:gd name="T2" fmla="*/ 299 w 299"/>
                <a:gd name="T3" fmla="*/ 63 h 155"/>
                <a:gd name="T4" fmla="*/ 27 w 299"/>
                <a:gd name="T5" fmla="*/ 146 h 155"/>
                <a:gd name="T6" fmla="*/ 10 w 299"/>
                <a:gd name="T7" fmla="*/ 152 h 155"/>
                <a:gd name="T8" fmla="*/ 3 w 299"/>
                <a:gd name="T9" fmla="*/ 13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155">
                  <a:moveTo>
                    <a:pt x="3" y="135"/>
                  </a:moveTo>
                  <a:cubicBezTo>
                    <a:pt x="68" y="21"/>
                    <a:pt x="187" y="0"/>
                    <a:pt x="299" y="63"/>
                  </a:cubicBezTo>
                  <a:cubicBezTo>
                    <a:pt x="187" y="31"/>
                    <a:pt x="86" y="32"/>
                    <a:pt x="27" y="146"/>
                  </a:cubicBezTo>
                  <a:cubicBezTo>
                    <a:pt x="24" y="152"/>
                    <a:pt x="16" y="155"/>
                    <a:pt x="10" y="152"/>
                  </a:cubicBezTo>
                  <a:cubicBezTo>
                    <a:pt x="3" y="149"/>
                    <a:pt x="0" y="141"/>
                    <a:pt x="3" y="13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9196265" y="2734468"/>
              <a:ext cx="220663" cy="563563"/>
            </a:xfrm>
            <a:custGeom>
              <a:avLst/>
              <a:gdLst>
                <a:gd name="T0" fmla="*/ 38 w 59"/>
                <a:gd name="T1" fmla="*/ 146 h 150"/>
                <a:gd name="T2" fmla="*/ 46 w 59"/>
                <a:gd name="T3" fmla="*/ 0 h 150"/>
                <a:gd name="T4" fmla="*/ 54 w 59"/>
                <a:gd name="T5" fmla="*/ 129 h 150"/>
                <a:gd name="T6" fmla="*/ 54 w 59"/>
                <a:gd name="T7" fmla="*/ 146 h 150"/>
                <a:gd name="T8" fmla="*/ 38 w 59"/>
                <a:gd name="T9" fmla="*/ 14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50">
                  <a:moveTo>
                    <a:pt x="38" y="146"/>
                  </a:moveTo>
                  <a:cubicBezTo>
                    <a:pt x="0" y="101"/>
                    <a:pt x="0" y="37"/>
                    <a:pt x="46" y="0"/>
                  </a:cubicBezTo>
                  <a:cubicBezTo>
                    <a:pt x="26" y="48"/>
                    <a:pt x="12" y="87"/>
                    <a:pt x="54" y="129"/>
                  </a:cubicBezTo>
                  <a:cubicBezTo>
                    <a:pt x="59" y="134"/>
                    <a:pt x="59" y="141"/>
                    <a:pt x="54" y="146"/>
                  </a:cubicBezTo>
                  <a:cubicBezTo>
                    <a:pt x="50" y="150"/>
                    <a:pt x="43" y="150"/>
                    <a:pt x="38" y="14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9882065" y="2472531"/>
              <a:ext cx="425450" cy="442913"/>
            </a:xfrm>
            <a:custGeom>
              <a:avLst/>
              <a:gdLst>
                <a:gd name="T0" fmla="*/ 0 w 113"/>
                <a:gd name="T1" fmla="*/ 105 h 118"/>
                <a:gd name="T2" fmla="*/ 113 w 113"/>
                <a:gd name="T3" fmla="*/ 9 h 118"/>
                <a:gd name="T4" fmla="*/ 26 w 113"/>
                <a:gd name="T5" fmla="*/ 105 h 118"/>
                <a:gd name="T6" fmla="*/ 13 w 113"/>
                <a:gd name="T7" fmla="*/ 118 h 118"/>
                <a:gd name="T8" fmla="*/ 0 w 113"/>
                <a:gd name="T9" fmla="*/ 10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8">
                  <a:moveTo>
                    <a:pt x="0" y="105"/>
                  </a:moveTo>
                  <a:cubicBezTo>
                    <a:pt x="6" y="45"/>
                    <a:pt x="54" y="0"/>
                    <a:pt x="113" y="9"/>
                  </a:cubicBezTo>
                  <a:cubicBezTo>
                    <a:pt x="65" y="29"/>
                    <a:pt x="27" y="46"/>
                    <a:pt x="26" y="105"/>
                  </a:cubicBezTo>
                  <a:cubicBezTo>
                    <a:pt x="26" y="112"/>
                    <a:pt x="20" y="118"/>
                    <a:pt x="13" y="118"/>
                  </a:cubicBezTo>
                  <a:cubicBezTo>
                    <a:pt x="5" y="118"/>
                    <a:pt x="0" y="112"/>
                    <a:pt x="0" y="10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0070978" y="3215481"/>
              <a:ext cx="484188" cy="379413"/>
            </a:xfrm>
            <a:custGeom>
              <a:avLst/>
              <a:gdLst>
                <a:gd name="T0" fmla="*/ 18 w 129"/>
                <a:gd name="T1" fmla="*/ 9 h 101"/>
                <a:gd name="T2" fmla="*/ 129 w 129"/>
                <a:gd name="T3" fmla="*/ 101 h 101"/>
                <a:gd name="T4" fmla="*/ 19 w 129"/>
                <a:gd name="T5" fmla="*/ 28 h 101"/>
                <a:gd name="T6" fmla="*/ 18 w 129"/>
                <a:gd name="T7" fmla="*/ 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01">
                  <a:moveTo>
                    <a:pt x="18" y="9"/>
                  </a:moveTo>
                  <a:cubicBezTo>
                    <a:pt x="78" y="0"/>
                    <a:pt x="127" y="42"/>
                    <a:pt x="129" y="101"/>
                  </a:cubicBezTo>
                  <a:cubicBezTo>
                    <a:pt x="102" y="56"/>
                    <a:pt x="77" y="19"/>
                    <a:pt x="19" y="28"/>
                  </a:cubicBezTo>
                  <a:cubicBezTo>
                    <a:pt x="5" y="30"/>
                    <a:pt x="0" y="12"/>
                    <a:pt x="18" y="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8974015" y="1661318"/>
              <a:ext cx="836613" cy="736600"/>
            </a:xfrm>
            <a:custGeom>
              <a:avLst/>
              <a:gdLst>
                <a:gd name="T0" fmla="*/ 0 w 223"/>
                <a:gd name="T1" fmla="*/ 76 h 196"/>
                <a:gd name="T2" fmla="*/ 71 w 223"/>
                <a:gd name="T3" fmla="*/ 125 h 196"/>
                <a:gd name="T4" fmla="*/ 222 w 223"/>
                <a:gd name="T5" fmla="*/ 142 h 196"/>
                <a:gd name="T6" fmla="*/ 223 w 223"/>
                <a:gd name="T7" fmla="*/ 141 h 196"/>
                <a:gd name="T8" fmla="*/ 0 w 223"/>
                <a:gd name="T9" fmla="*/ 7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96">
                  <a:moveTo>
                    <a:pt x="0" y="76"/>
                  </a:moveTo>
                  <a:cubicBezTo>
                    <a:pt x="27" y="72"/>
                    <a:pt x="61" y="103"/>
                    <a:pt x="71" y="125"/>
                  </a:cubicBezTo>
                  <a:cubicBezTo>
                    <a:pt x="91" y="171"/>
                    <a:pt x="175" y="196"/>
                    <a:pt x="222" y="142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198" y="73"/>
                    <a:pt x="129" y="0"/>
                    <a:pt x="0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10272590" y="2239168"/>
              <a:ext cx="687388" cy="511175"/>
            </a:xfrm>
            <a:custGeom>
              <a:avLst/>
              <a:gdLst>
                <a:gd name="T0" fmla="*/ 183 w 183"/>
                <a:gd name="T1" fmla="*/ 97 h 136"/>
                <a:gd name="T2" fmla="*/ 116 w 183"/>
                <a:gd name="T3" fmla="*/ 109 h 136"/>
                <a:gd name="T4" fmla="*/ 0 w 183"/>
                <a:gd name="T5" fmla="*/ 73 h 136"/>
                <a:gd name="T6" fmla="*/ 0 w 183"/>
                <a:gd name="T7" fmla="*/ 72 h 136"/>
                <a:gd name="T8" fmla="*/ 183 w 183"/>
                <a:gd name="T9" fmla="*/ 9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183" y="97"/>
                  </a:moveTo>
                  <a:cubicBezTo>
                    <a:pt x="165" y="85"/>
                    <a:pt x="130" y="97"/>
                    <a:pt x="116" y="109"/>
                  </a:cubicBezTo>
                  <a:cubicBezTo>
                    <a:pt x="86" y="136"/>
                    <a:pt x="17" y="127"/>
                    <a:pt x="0" y="73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40" y="30"/>
                    <a:pt x="114" y="0"/>
                    <a:pt x="183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8062790" y="2896393"/>
              <a:ext cx="633413" cy="461963"/>
            </a:xfrm>
            <a:custGeom>
              <a:avLst/>
              <a:gdLst>
                <a:gd name="T0" fmla="*/ 0 w 169"/>
                <a:gd name="T1" fmla="*/ 113 h 123"/>
                <a:gd name="T2" fmla="*/ 69 w 169"/>
                <a:gd name="T3" fmla="*/ 105 h 123"/>
                <a:gd name="T4" fmla="*/ 169 w 169"/>
                <a:gd name="T5" fmla="*/ 37 h 123"/>
                <a:gd name="T6" fmla="*/ 169 w 169"/>
                <a:gd name="T7" fmla="*/ 36 h 123"/>
                <a:gd name="T8" fmla="*/ 0 w 169"/>
                <a:gd name="T9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23">
                  <a:moveTo>
                    <a:pt x="0" y="113"/>
                  </a:moveTo>
                  <a:cubicBezTo>
                    <a:pt x="15" y="96"/>
                    <a:pt x="52" y="97"/>
                    <a:pt x="69" y="105"/>
                  </a:cubicBezTo>
                  <a:cubicBezTo>
                    <a:pt x="105" y="123"/>
                    <a:pt x="168" y="94"/>
                    <a:pt x="169" y="37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18" y="8"/>
                    <a:pt x="39" y="0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9361365" y="2472531"/>
              <a:ext cx="404813" cy="374650"/>
            </a:xfrm>
            <a:custGeom>
              <a:avLst/>
              <a:gdLst>
                <a:gd name="T0" fmla="*/ 108 w 108"/>
                <a:gd name="T1" fmla="*/ 32 h 100"/>
                <a:gd name="T2" fmla="*/ 75 w 108"/>
                <a:gd name="T3" fmla="*/ 60 h 100"/>
                <a:gd name="T4" fmla="*/ 0 w 108"/>
                <a:gd name="T5" fmla="*/ 75 h 100"/>
                <a:gd name="T6" fmla="*/ 0 w 108"/>
                <a:gd name="T7" fmla="*/ 75 h 100"/>
                <a:gd name="T8" fmla="*/ 108 w 108"/>
                <a:gd name="T9" fmla="*/ 3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0">
                  <a:moveTo>
                    <a:pt x="108" y="32"/>
                  </a:moveTo>
                  <a:cubicBezTo>
                    <a:pt x="94" y="31"/>
                    <a:pt x="79" y="49"/>
                    <a:pt x="75" y="60"/>
                  </a:cubicBezTo>
                  <a:cubicBezTo>
                    <a:pt x="67" y="84"/>
                    <a:pt x="26" y="100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9" y="40"/>
                    <a:pt x="40" y="0"/>
                    <a:pt x="10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 rot="20805415">
              <a:off x="10646286" y="3208306"/>
              <a:ext cx="431800" cy="379413"/>
            </a:xfrm>
            <a:custGeom>
              <a:avLst/>
              <a:gdLst>
                <a:gd name="T0" fmla="*/ 115 w 115"/>
                <a:gd name="T1" fmla="*/ 101 h 101"/>
                <a:gd name="T2" fmla="*/ 68 w 115"/>
                <a:gd name="T3" fmla="*/ 80 h 101"/>
                <a:gd name="T4" fmla="*/ 12 w 115"/>
                <a:gd name="T5" fmla="*/ 9 h 101"/>
                <a:gd name="T6" fmla="*/ 12 w 115"/>
                <a:gd name="T7" fmla="*/ 9 h 101"/>
                <a:gd name="T8" fmla="*/ 115 w 11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1">
                  <a:moveTo>
                    <a:pt x="115" y="101"/>
                  </a:moveTo>
                  <a:cubicBezTo>
                    <a:pt x="108" y="86"/>
                    <a:pt x="82" y="78"/>
                    <a:pt x="68" y="80"/>
                  </a:cubicBezTo>
                  <a:cubicBezTo>
                    <a:pt x="38" y="85"/>
                    <a:pt x="0" y="50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5" y="0"/>
                    <a:pt x="112" y="12"/>
                    <a:pt x="115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10426578" y="3572668"/>
              <a:ext cx="376238" cy="484188"/>
            </a:xfrm>
            <a:custGeom>
              <a:avLst/>
              <a:gdLst>
                <a:gd name="T0" fmla="*/ 42 w 100"/>
                <a:gd name="T1" fmla="*/ 129 h 129"/>
                <a:gd name="T2" fmla="*/ 25 w 100"/>
                <a:gd name="T3" fmla="*/ 84 h 129"/>
                <a:gd name="T4" fmla="*/ 35 w 100"/>
                <a:gd name="T5" fmla="*/ 0 h 129"/>
                <a:gd name="T6" fmla="*/ 36 w 100"/>
                <a:gd name="T7" fmla="*/ 0 h 129"/>
                <a:gd name="T8" fmla="*/ 42 w 100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29">
                  <a:moveTo>
                    <a:pt x="42" y="129"/>
                  </a:moveTo>
                  <a:cubicBezTo>
                    <a:pt x="48" y="114"/>
                    <a:pt x="35" y="92"/>
                    <a:pt x="25" y="84"/>
                  </a:cubicBezTo>
                  <a:cubicBezTo>
                    <a:pt x="3" y="67"/>
                    <a:pt x="0" y="19"/>
                    <a:pt x="3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9" y="22"/>
                    <a:pt x="100" y="68"/>
                    <a:pt x="42" y="1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748590" y="2678906"/>
              <a:ext cx="360363" cy="390525"/>
            </a:xfrm>
            <a:custGeom>
              <a:avLst/>
              <a:gdLst>
                <a:gd name="T0" fmla="*/ 96 w 96"/>
                <a:gd name="T1" fmla="*/ 10 h 104"/>
                <a:gd name="T2" fmla="*/ 72 w 96"/>
                <a:gd name="T3" fmla="*/ 48 h 104"/>
                <a:gd name="T4" fmla="*/ 3 w 96"/>
                <a:gd name="T5" fmla="*/ 88 h 104"/>
                <a:gd name="T6" fmla="*/ 2 w 96"/>
                <a:gd name="T7" fmla="*/ 88 h 104"/>
                <a:gd name="T8" fmla="*/ 96 w 96"/>
                <a:gd name="T9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4">
                  <a:moveTo>
                    <a:pt x="96" y="10"/>
                  </a:moveTo>
                  <a:cubicBezTo>
                    <a:pt x="82" y="13"/>
                    <a:pt x="72" y="36"/>
                    <a:pt x="72" y="48"/>
                  </a:cubicBezTo>
                  <a:cubicBezTo>
                    <a:pt x="72" y="75"/>
                    <a:pt x="37" y="104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50"/>
                    <a:pt x="18" y="0"/>
                    <a:pt x="9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9570915" y="2828131"/>
              <a:ext cx="315913" cy="263525"/>
            </a:xfrm>
            <a:custGeom>
              <a:avLst/>
              <a:gdLst>
                <a:gd name="T0" fmla="*/ 0 w 84"/>
                <a:gd name="T1" fmla="*/ 70 h 70"/>
                <a:gd name="T2" fmla="*/ 34 w 84"/>
                <a:gd name="T3" fmla="*/ 57 h 70"/>
                <a:gd name="T4" fmla="*/ 77 w 84"/>
                <a:gd name="T5" fmla="*/ 9 h 70"/>
                <a:gd name="T6" fmla="*/ 77 w 84"/>
                <a:gd name="T7" fmla="*/ 8 h 70"/>
                <a:gd name="T8" fmla="*/ 0 w 84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0">
                  <a:moveTo>
                    <a:pt x="0" y="70"/>
                  </a:moveTo>
                  <a:cubicBezTo>
                    <a:pt x="5" y="60"/>
                    <a:pt x="24" y="55"/>
                    <a:pt x="34" y="57"/>
                  </a:cubicBezTo>
                  <a:cubicBezTo>
                    <a:pt x="55" y="62"/>
                    <a:pt x="84" y="39"/>
                    <a:pt x="77" y="9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47" y="0"/>
                    <a:pt x="5" y="7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9818565" y="2067718"/>
              <a:ext cx="376238" cy="273050"/>
            </a:xfrm>
            <a:custGeom>
              <a:avLst/>
              <a:gdLst>
                <a:gd name="T0" fmla="*/ 100 w 100"/>
                <a:gd name="T1" fmla="*/ 57 h 73"/>
                <a:gd name="T2" fmla="*/ 62 w 100"/>
                <a:gd name="T3" fmla="*/ 60 h 73"/>
                <a:gd name="T4" fmla="*/ 0 w 100"/>
                <a:gd name="T5" fmla="*/ 33 h 73"/>
                <a:gd name="T6" fmla="*/ 0 w 100"/>
                <a:gd name="T7" fmla="*/ 33 h 73"/>
                <a:gd name="T8" fmla="*/ 100 w 100"/>
                <a:gd name="T9" fmla="*/ 5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3">
                  <a:moveTo>
                    <a:pt x="100" y="57"/>
                  </a:moveTo>
                  <a:cubicBezTo>
                    <a:pt x="90" y="49"/>
                    <a:pt x="70" y="54"/>
                    <a:pt x="62" y="60"/>
                  </a:cubicBezTo>
                  <a:cubicBezTo>
                    <a:pt x="44" y="73"/>
                    <a:pt x="7" y="6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5" y="12"/>
                    <a:pt x="67" y="0"/>
                    <a:pt x="100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auto">
            <a:xfrm>
              <a:off x="9293103" y="4630921"/>
              <a:ext cx="269875" cy="2698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auto">
            <a:xfrm>
              <a:off x="9864346" y="4672114"/>
              <a:ext cx="271463" cy="2698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9466140" y="4570596"/>
              <a:ext cx="517525" cy="5175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9751890" y="4546783"/>
              <a:ext cx="269875" cy="2714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auto">
            <a:xfrm>
              <a:off x="9439153" y="4546783"/>
              <a:ext cx="271463" cy="2714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9589965" y="4499158"/>
              <a:ext cx="269875" cy="2698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8974015" y="1729581"/>
              <a:ext cx="836613" cy="649288"/>
            </a:xfrm>
            <a:custGeom>
              <a:avLst/>
              <a:gdLst>
                <a:gd name="T0" fmla="*/ 0 w 223"/>
                <a:gd name="T1" fmla="*/ 58 h 173"/>
                <a:gd name="T2" fmla="*/ 71 w 223"/>
                <a:gd name="T3" fmla="*/ 107 h 173"/>
                <a:gd name="T4" fmla="*/ 222 w 223"/>
                <a:gd name="T5" fmla="*/ 124 h 173"/>
                <a:gd name="T6" fmla="*/ 68 w 223"/>
                <a:gd name="T7" fmla="*/ 54 h 173"/>
                <a:gd name="T8" fmla="*/ 223 w 223"/>
                <a:gd name="T9" fmla="*/ 123 h 173"/>
                <a:gd name="T10" fmla="*/ 0 w 223"/>
                <a:gd name="T11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73">
                  <a:moveTo>
                    <a:pt x="0" y="58"/>
                  </a:moveTo>
                  <a:cubicBezTo>
                    <a:pt x="27" y="54"/>
                    <a:pt x="61" y="85"/>
                    <a:pt x="71" y="107"/>
                  </a:cubicBezTo>
                  <a:cubicBezTo>
                    <a:pt x="96" y="166"/>
                    <a:pt x="183" y="173"/>
                    <a:pt x="222" y="124"/>
                  </a:cubicBezTo>
                  <a:cubicBezTo>
                    <a:pt x="197" y="100"/>
                    <a:pt x="127" y="61"/>
                    <a:pt x="68" y="54"/>
                  </a:cubicBezTo>
                  <a:cubicBezTo>
                    <a:pt x="125" y="50"/>
                    <a:pt x="196" y="81"/>
                    <a:pt x="223" y="123"/>
                  </a:cubicBezTo>
                  <a:cubicBezTo>
                    <a:pt x="183" y="12"/>
                    <a:pt x="98" y="0"/>
                    <a:pt x="0" y="5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"/>
            <p:cNvSpPr>
              <a:spLocks/>
            </p:cNvSpPr>
            <p:nvPr/>
          </p:nvSpPr>
          <p:spPr bwMode="auto">
            <a:xfrm>
              <a:off x="10272590" y="2255043"/>
              <a:ext cx="687388" cy="525463"/>
            </a:xfrm>
            <a:custGeom>
              <a:avLst/>
              <a:gdLst>
                <a:gd name="T0" fmla="*/ 183 w 183"/>
                <a:gd name="T1" fmla="*/ 93 h 140"/>
                <a:gd name="T2" fmla="*/ 116 w 183"/>
                <a:gd name="T3" fmla="*/ 105 h 140"/>
                <a:gd name="T4" fmla="*/ 0 w 183"/>
                <a:gd name="T5" fmla="*/ 69 h 140"/>
                <a:gd name="T6" fmla="*/ 135 w 183"/>
                <a:gd name="T7" fmla="*/ 68 h 140"/>
                <a:gd name="T8" fmla="*/ 0 w 183"/>
                <a:gd name="T9" fmla="*/ 68 h 140"/>
                <a:gd name="T10" fmla="*/ 183 w 183"/>
                <a:gd name="T11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40">
                  <a:moveTo>
                    <a:pt x="183" y="93"/>
                  </a:moveTo>
                  <a:cubicBezTo>
                    <a:pt x="165" y="81"/>
                    <a:pt x="130" y="93"/>
                    <a:pt x="116" y="105"/>
                  </a:cubicBezTo>
                  <a:cubicBezTo>
                    <a:pt x="78" y="140"/>
                    <a:pt x="13" y="117"/>
                    <a:pt x="0" y="69"/>
                  </a:cubicBezTo>
                  <a:cubicBezTo>
                    <a:pt x="26" y="59"/>
                    <a:pt x="90" y="54"/>
                    <a:pt x="135" y="68"/>
                  </a:cubicBezTo>
                  <a:cubicBezTo>
                    <a:pt x="94" y="47"/>
                    <a:pt x="33" y="46"/>
                    <a:pt x="0" y="68"/>
                  </a:cubicBezTo>
                  <a:cubicBezTo>
                    <a:pt x="66" y="0"/>
                    <a:pt x="130" y="19"/>
                    <a:pt x="183" y="9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1"/>
            <p:cNvSpPr>
              <a:spLocks/>
            </p:cNvSpPr>
            <p:nvPr/>
          </p:nvSpPr>
          <p:spPr bwMode="auto">
            <a:xfrm>
              <a:off x="8062790" y="2858293"/>
              <a:ext cx="641350" cy="519113"/>
            </a:xfrm>
            <a:custGeom>
              <a:avLst/>
              <a:gdLst>
                <a:gd name="T0" fmla="*/ 0 w 171"/>
                <a:gd name="T1" fmla="*/ 123 h 138"/>
                <a:gd name="T2" fmla="*/ 69 w 171"/>
                <a:gd name="T3" fmla="*/ 115 h 138"/>
                <a:gd name="T4" fmla="*/ 169 w 171"/>
                <a:gd name="T5" fmla="*/ 47 h 138"/>
                <a:gd name="T6" fmla="*/ 40 w 171"/>
                <a:gd name="T7" fmla="*/ 85 h 138"/>
                <a:gd name="T8" fmla="*/ 169 w 171"/>
                <a:gd name="T9" fmla="*/ 46 h 138"/>
                <a:gd name="T10" fmla="*/ 0 w 171"/>
                <a:gd name="T11" fmla="*/ 1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138">
                  <a:moveTo>
                    <a:pt x="0" y="123"/>
                  </a:moveTo>
                  <a:cubicBezTo>
                    <a:pt x="15" y="106"/>
                    <a:pt x="52" y="107"/>
                    <a:pt x="69" y="115"/>
                  </a:cubicBezTo>
                  <a:cubicBezTo>
                    <a:pt x="115" y="138"/>
                    <a:pt x="171" y="97"/>
                    <a:pt x="169" y="47"/>
                  </a:cubicBezTo>
                  <a:cubicBezTo>
                    <a:pt x="141" y="45"/>
                    <a:pt x="79" y="58"/>
                    <a:pt x="40" y="85"/>
                  </a:cubicBezTo>
                  <a:cubicBezTo>
                    <a:pt x="72" y="53"/>
                    <a:pt x="131" y="34"/>
                    <a:pt x="169" y="46"/>
                  </a:cubicBezTo>
                  <a:cubicBezTo>
                    <a:pt x="86" y="0"/>
                    <a:pt x="30" y="37"/>
                    <a:pt x="0" y="1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3"/>
            <p:cNvSpPr>
              <a:spLocks/>
            </p:cNvSpPr>
            <p:nvPr/>
          </p:nvSpPr>
          <p:spPr bwMode="auto">
            <a:xfrm>
              <a:off x="9361365" y="2502693"/>
              <a:ext cx="404813" cy="338138"/>
            </a:xfrm>
            <a:custGeom>
              <a:avLst/>
              <a:gdLst>
                <a:gd name="T0" fmla="*/ 108 w 108"/>
                <a:gd name="T1" fmla="*/ 24 h 90"/>
                <a:gd name="T2" fmla="*/ 75 w 108"/>
                <a:gd name="T3" fmla="*/ 52 h 90"/>
                <a:gd name="T4" fmla="*/ 0 w 108"/>
                <a:gd name="T5" fmla="*/ 67 h 90"/>
                <a:gd name="T6" fmla="*/ 74 w 108"/>
                <a:gd name="T7" fmla="*/ 25 h 90"/>
                <a:gd name="T8" fmla="*/ 0 w 108"/>
                <a:gd name="T9" fmla="*/ 67 h 90"/>
                <a:gd name="T10" fmla="*/ 108 w 108"/>
                <a:gd name="T11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90">
                  <a:moveTo>
                    <a:pt x="108" y="24"/>
                  </a:moveTo>
                  <a:cubicBezTo>
                    <a:pt x="94" y="23"/>
                    <a:pt x="79" y="41"/>
                    <a:pt x="75" y="52"/>
                  </a:cubicBezTo>
                  <a:cubicBezTo>
                    <a:pt x="65" y="83"/>
                    <a:pt x="22" y="90"/>
                    <a:pt x="0" y="67"/>
                  </a:cubicBezTo>
                  <a:cubicBezTo>
                    <a:pt x="11" y="54"/>
                    <a:pt x="45" y="32"/>
                    <a:pt x="74" y="25"/>
                  </a:cubicBezTo>
                  <a:cubicBezTo>
                    <a:pt x="45" y="26"/>
                    <a:pt x="11" y="45"/>
                    <a:pt x="0" y="67"/>
                  </a:cubicBezTo>
                  <a:cubicBezTo>
                    <a:pt x="15" y="9"/>
                    <a:pt x="56" y="0"/>
                    <a:pt x="108" y="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5"/>
            <p:cNvSpPr>
              <a:spLocks/>
            </p:cNvSpPr>
            <p:nvPr/>
          </p:nvSpPr>
          <p:spPr bwMode="auto">
            <a:xfrm rot="20805415">
              <a:off x="10641523" y="3186081"/>
              <a:ext cx="436563" cy="401638"/>
            </a:xfrm>
            <a:custGeom>
              <a:avLst/>
              <a:gdLst>
                <a:gd name="T0" fmla="*/ 116 w 116"/>
                <a:gd name="T1" fmla="*/ 107 h 107"/>
                <a:gd name="T2" fmla="*/ 69 w 116"/>
                <a:gd name="T3" fmla="*/ 86 h 107"/>
                <a:gd name="T4" fmla="*/ 13 w 116"/>
                <a:gd name="T5" fmla="*/ 15 h 107"/>
                <a:gd name="T6" fmla="*/ 96 w 116"/>
                <a:gd name="T7" fmla="*/ 71 h 107"/>
                <a:gd name="T8" fmla="*/ 13 w 116"/>
                <a:gd name="T9" fmla="*/ 15 h 107"/>
                <a:gd name="T10" fmla="*/ 116 w 116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07">
                  <a:moveTo>
                    <a:pt x="116" y="107"/>
                  </a:moveTo>
                  <a:cubicBezTo>
                    <a:pt x="109" y="92"/>
                    <a:pt x="83" y="84"/>
                    <a:pt x="69" y="86"/>
                  </a:cubicBezTo>
                  <a:cubicBezTo>
                    <a:pt x="31" y="92"/>
                    <a:pt x="0" y="50"/>
                    <a:pt x="13" y="15"/>
                  </a:cubicBezTo>
                  <a:cubicBezTo>
                    <a:pt x="33" y="20"/>
                    <a:pt x="74" y="44"/>
                    <a:pt x="96" y="71"/>
                  </a:cubicBezTo>
                  <a:cubicBezTo>
                    <a:pt x="80" y="41"/>
                    <a:pt x="43" y="15"/>
                    <a:pt x="13" y="15"/>
                  </a:cubicBezTo>
                  <a:cubicBezTo>
                    <a:pt x="82" y="0"/>
                    <a:pt x="114" y="39"/>
                    <a:pt x="116" y="10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7"/>
            <p:cNvSpPr>
              <a:spLocks/>
            </p:cNvSpPr>
            <p:nvPr/>
          </p:nvSpPr>
          <p:spPr bwMode="auto">
            <a:xfrm>
              <a:off x="10412290" y="3572668"/>
              <a:ext cx="355600" cy="484188"/>
            </a:xfrm>
            <a:custGeom>
              <a:avLst/>
              <a:gdLst>
                <a:gd name="T0" fmla="*/ 46 w 95"/>
                <a:gd name="T1" fmla="*/ 129 h 129"/>
                <a:gd name="T2" fmla="*/ 29 w 95"/>
                <a:gd name="T3" fmla="*/ 84 h 129"/>
                <a:gd name="T4" fmla="*/ 39 w 95"/>
                <a:gd name="T5" fmla="*/ 0 h 129"/>
                <a:gd name="T6" fmla="*/ 57 w 95"/>
                <a:gd name="T7" fmla="*/ 92 h 129"/>
                <a:gd name="T8" fmla="*/ 40 w 95"/>
                <a:gd name="T9" fmla="*/ 0 h 129"/>
                <a:gd name="T10" fmla="*/ 46 w 95"/>
                <a:gd name="T1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29">
                  <a:moveTo>
                    <a:pt x="46" y="129"/>
                  </a:moveTo>
                  <a:cubicBezTo>
                    <a:pt x="52" y="114"/>
                    <a:pt x="39" y="92"/>
                    <a:pt x="29" y="84"/>
                  </a:cubicBezTo>
                  <a:cubicBezTo>
                    <a:pt x="0" y="63"/>
                    <a:pt x="7" y="15"/>
                    <a:pt x="39" y="0"/>
                  </a:cubicBezTo>
                  <a:cubicBezTo>
                    <a:pt x="49" y="17"/>
                    <a:pt x="61" y="59"/>
                    <a:pt x="57" y="92"/>
                  </a:cubicBezTo>
                  <a:cubicBezTo>
                    <a:pt x="66" y="62"/>
                    <a:pt x="59" y="20"/>
                    <a:pt x="40" y="0"/>
                  </a:cubicBezTo>
                  <a:cubicBezTo>
                    <a:pt x="95" y="36"/>
                    <a:pt x="90" y="83"/>
                    <a:pt x="46" y="12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9"/>
            <p:cNvSpPr>
              <a:spLocks/>
            </p:cNvSpPr>
            <p:nvPr/>
          </p:nvSpPr>
          <p:spPr bwMode="auto">
            <a:xfrm>
              <a:off x="8742240" y="2690018"/>
              <a:ext cx="366713" cy="379413"/>
            </a:xfrm>
            <a:custGeom>
              <a:avLst/>
              <a:gdLst>
                <a:gd name="T0" fmla="*/ 98 w 98"/>
                <a:gd name="T1" fmla="*/ 7 h 101"/>
                <a:gd name="T2" fmla="*/ 74 w 98"/>
                <a:gd name="T3" fmla="*/ 45 h 101"/>
                <a:gd name="T4" fmla="*/ 5 w 98"/>
                <a:gd name="T5" fmla="*/ 85 h 101"/>
                <a:gd name="T6" fmla="*/ 64 w 98"/>
                <a:gd name="T7" fmla="*/ 19 h 101"/>
                <a:gd name="T8" fmla="*/ 4 w 98"/>
                <a:gd name="T9" fmla="*/ 85 h 101"/>
                <a:gd name="T10" fmla="*/ 98 w 98"/>
                <a:gd name="T11" fmla="*/ 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101">
                  <a:moveTo>
                    <a:pt x="98" y="7"/>
                  </a:moveTo>
                  <a:cubicBezTo>
                    <a:pt x="84" y="10"/>
                    <a:pt x="74" y="33"/>
                    <a:pt x="74" y="45"/>
                  </a:cubicBezTo>
                  <a:cubicBezTo>
                    <a:pt x="74" y="79"/>
                    <a:pt x="34" y="101"/>
                    <a:pt x="5" y="85"/>
                  </a:cubicBezTo>
                  <a:cubicBezTo>
                    <a:pt x="12" y="68"/>
                    <a:pt x="38" y="35"/>
                    <a:pt x="64" y="19"/>
                  </a:cubicBezTo>
                  <a:cubicBezTo>
                    <a:pt x="36" y="30"/>
                    <a:pt x="9" y="59"/>
                    <a:pt x="4" y="85"/>
                  </a:cubicBezTo>
                  <a:cubicBezTo>
                    <a:pt x="0" y="23"/>
                    <a:pt x="39" y="0"/>
                    <a:pt x="98" y="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9570915" y="2810668"/>
              <a:ext cx="319088" cy="280988"/>
            </a:xfrm>
            <a:custGeom>
              <a:avLst/>
              <a:gdLst>
                <a:gd name="T0" fmla="*/ 0 w 85"/>
                <a:gd name="T1" fmla="*/ 75 h 75"/>
                <a:gd name="T2" fmla="*/ 34 w 85"/>
                <a:gd name="T3" fmla="*/ 62 h 75"/>
                <a:gd name="T4" fmla="*/ 77 w 85"/>
                <a:gd name="T5" fmla="*/ 14 h 75"/>
                <a:gd name="T6" fmla="*/ 15 w 85"/>
                <a:gd name="T7" fmla="*/ 50 h 75"/>
                <a:gd name="T8" fmla="*/ 77 w 85"/>
                <a:gd name="T9" fmla="*/ 13 h 75"/>
                <a:gd name="T10" fmla="*/ 0 w 85"/>
                <a:gd name="T1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5">
                  <a:moveTo>
                    <a:pt x="0" y="75"/>
                  </a:moveTo>
                  <a:cubicBezTo>
                    <a:pt x="5" y="65"/>
                    <a:pt x="24" y="60"/>
                    <a:pt x="34" y="62"/>
                  </a:cubicBezTo>
                  <a:cubicBezTo>
                    <a:pt x="61" y="68"/>
                    <a:pt x="85" y="40"/>
                    <a:pt x="77" y="14"/>
                  </a:cubicBezTo>
                  <a:cubicBezTo>
                    <a:pt x="63" y="17"/>
                    <a:pt x="32" y="32"/>
                    <a:pt x="15" y="50"/>
                  </a:cubicBezTo>
                  <a:cubicBezTo>
                    <a:pt x="28" y="30"/>
                    <a:pt x="56" y="13"/>
                    <a:pt x="77" y="13"/>
                  </a:cubicBezTo>
                  <a:cubicBezTo>
                    <a:pt x="28" y="0"/>
                    <a:pt x="4" y="27"/>
                    <a:pt x="0" y="7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3"/>
            <p:cNvSpPr>
              <a:spLocks/>
            </p:cNvSpPr>
            <p:nvPr/>
          </p:nvSpPr>
          <p:spPr bwMode="auto">
            <a:xfrm>
              <a:off x="9818565" y="2062956"/>
              <a:ext cx="376238" cy="293688"/>
            </a:xfrm>
            <a:custGeom>
              <a:avLst/>
              <a:gdLst>
                <a:gd name="T0" fmla="*/ 100 w 100"/>
                <a:gd name="T1" fmla="*/ 58 h 78"/>
                <a:gd name="T2" fmla="*/ 62 w 100"/>
                <a:gd name="T3" fmla="*/ 61 h 78"/>
                <a:gd name="T4" fmla="*/ 0 w 100"/>
                <a:gd name="T5" fmla="*/ 34 h 78"/>
                <a:gd name="T6" fmla="*/ 74 w 100"/>
                <a:gd name="T7" fmla="*/ 41 h 78"/>
                <a:gd name="T8" fmla="*/ 0 w 100"/>
                <a:gd name="T9" fmla="*/ 34 h 78"/>
                <a:gd name="T10" fmla="*/ 100 w 100"/>
                <a:gd name="T11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78">
                  <a:moveTo>
                    <a:pt x="100" y="58"/>
                  </a:moveTo>
                  <a:cubicBezTo>
                    <a:pt x="90" y="50"/>
                    <a:pt x="70" y="55"/>
                    <a:pt x="62" y="61"/>
                  </a:cubicBezTo>
                  <a:cubicBezTo>
                    <a:pt x="39" y="78"/>
                    <a:pt x="5" y="62"/>
                    <a:pt x="0" y="34"/>
                  </a:cubicBezTo>
                  <a:cubicBezTo>
                    <a:pt x="15" y="31"/>
                    <a:pt x="50" y="31"/>
                    <a:pt x="74" y="41"/>
                  </a:cubicBezTo>
                  <a:cubicBezTo>
                    <a:pt x="53" y="27"/>
                    <a:pt x="20" y="24"/>
                    <a:pt x="0" y="34"/>
                  </a:cubicBezTo>
                  <a:cubicBezTo>
                    <a:pt x="40" y="0"/>
                    <a:pt x="75" y="14"/>
                    <a:pt x="100" y="5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/>
            </p:cNvSpPr>
            <p:nvPr/>
          </p:nvSpPr>
          <p:spPr bwMode="auto">
            <a:xfrm>
              <a:off x="8869240" y="3105943"/>
              <a:ext cx="176213" cy="192088"/>
            </a:xfrm>
            <a:custGeom>
              <a:avLst/>
              <a:gdLst>
                <a:gd name="T0" fmla="*/ 47 w 47"/>
                <a:gd name="T1" fmla="*/ 5 h 51"/>
                <a:gd name="T2" fmla="*/ 35 w 47"/>
                <a:gd name="T3" fmla="*/ 24 h 51"/>
                <a:gd name="T4" fmla="*/ 1 w 47"/>
                <a:gd name="T5" fmla="*/ 43 h 51"/>
                <a:gd name="T6" fmla="*/ 1 w 47"/>
                <a:gd name="T7" fmla="*/ 43 h 51"/>
                <a:gd name="T8" fmla="*/ 47 w 47"/>
                <a:gd name="T9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1">
                  <a:moveTo>
                    <a:pt x="47" y="5"/>
                  </a:moveTo>
                  <a:cubicBezTo>
                    <a:pt x="41" y="7"/>
                    <a:pt x="36" y="18"/>
                    <a:pt x="35" y="24"/>
                  </a:cubicBezTo>
                  <a:cubicBezTo>
                    <a:pt x="35" y="37"/>
                    <a:pt x="18" y="51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24"/>
                    <a:pt x="9" y="0"/>
                    <a:pt x="47" y="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470188" y="5189668"/>
              <a:ext cx="2591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APROBACIÓN</a:t>
              </a:r>
              <a:endPara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5" name="Freeform 67"/>
          <p:cNvSpPr>
            <a:spLocks/>
          </p:cNvSpPr>
          <p:nvPr/>
        </p:nvSpPr>
        <p:spPr bwMode="auto">
          <a:xfrm>
            <a:off x="1706334" y="4712188"/>
            <a:ext cx="115888" cy="190500"/>
          </a:xfrm>
          <a:custGeom>
            <a:avLst/>
            <a:gdLst>
              <a:gd name="T0" fmla="*/ 7 w 31"/>
              <a:gd name="T1" fmla="*/ 0 h 51"/>
              <a:gd name="T2" fmla="*/ 28 w 31"/>
              <a:gd name="T3" fmla="*/ 22 h 51"/>
              <a:gd name="T4" fmla="*/ 24 w 31"/>
              <a:gd name="T5" fmla="*/ 51 h 51"/>
              <a:gd name="T6" fmla="*/ 3 w 31"/>
              <a:gd name="T7" fmla="*/ 30 h 51"/>
              <a:gd name="T8" fmla="*/ 7 w 31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1">
                <a:moveTo>
                  <a:pt x="7" y="0"/>
                </a:moveTo>
                <a:cubicBezTo>
                  <a:pt x="16" y="4"/>
                  <a:pt x="24" y="11"/>
                  <a:pt x="28" y="22"/>
                </a:cubicBezTo>
                <a:cubicBezTo>
                  <a:pt x="31" y="32"/>
                  <a:pt x="30" y="43"/>
                  <a:pt x="24" y="51"/>
                </a:cubicBezTo>
                <a:cubicBezTo>
                  <a:pt x="15" y="48"/>
                  <a:pt x="7" y="40"/>
                  <a:pt x="3" y="30"/>
                </a:cubicBezTo>
                <a:cubicBezTo>
                  <a:pt x="0" y="20"/>
                  <a:pt x="2" y="9"/>
                  <a:pt x="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94" name="Group 193"/>
          <p:cNvGrpSpPr/>
          <p:nvPr/>
        </p:nvGrpSpPr>
        <p:grpSpPr>
          <a:xfrm>
            <a:off x="3281080" y="3448843"/>
            <a:ext cx="2591979" cy="2202490"/>
            <a:chOff x="5802212" y="3448843"/>
            <a:chExt cx="2591979" cy="2202490"/>
          </a:xfrm>
        </p:grpSpPr>
        <p:grpSp>
          <p:nvGrpSpPr>
            <p:cNvPr id="191" name="Group 190"/>
            <p:cNvGrpSpPr/>
            <p:nvPr/>
          </p:nvGrpSpPr>
          <p:grpSpPr>
            <a:xfrm>
              <a:off x="6920646" y="3448843"/>
              <a:ext cx="627062" cy="1268413"/>
              <a:chOff x="6920646" y="3448843"/>
              <a:chExt cx="627062" cy="1268413"/>
            </a:xfrm>
          </p:grpSpPr>
          <p:sp>
            <p:nvSpPr>
              <p:cNvPr id="61" name="Freeform 59"/>
              <p:cNvSpPr>
                <a:spLocks/>
              </p:cNvSpPr>
              <p:nvPr/>
            </p:nvSpPr>
            <p:spPr bwMode="auto">
              <a:xfrm>
                <a:off x="6920646" y="3699668"/>
                <a:ext cx="203200" cy="1017588"/>
              </a:xfrm>
              <a:custGeom>
                <a:avLst/>
                <a:gdLst>
                  <a:gd name="T0" fmla="*/ 42 w 54"/>
                  <a:gd name="T1" fmla="*/ 271 h 271"/>
                  <a:gd name="T2" fmla="*/ 51 w 54"/>
                  <a:gd name="T3" fmla="*/ 16 h 271"/>
                  <a:gd name="T4" fmla="*/ 43 w 54"/>
                  <a:gd name="T5" fmla="*/ 11 h 271"/>
                  <a:gd name="T6" fmla="*/ 42 w 54"/>
                  <a:gd name="T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71">
                    <a:moveTo>
                      <a:pt x="42" y="271"/>
                    </a:moveTo>
                    <a:cubicBezTo>
                      <a:pt x="33" y="225"/>
                      <a:pt x="25" y="139"/>
                      <a:pt x="51" y="16"/>
                    </a:cubicBezTo>
                    <a:cubicBezTo>
                      <a:pt x="54" y="1"/>
                      <a:pt x="47" y="0"/>
                      <a:pt x="43" y="11"/>
                    </a:cubicBezTo>
                    <a:cubicBezTo>
                      <a:pt x="0" y="137"/>
                      <a:pt x="22" y="225"/>
                      <a:pt x="42" y="271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60"/>
              <p:cNvSpPr>
                <a:spLocks/>
              </p:cNvSpPr>
              <p:nvPr/>
            </p:nvSpPr>
            <p:spPr bwMode="auto">
              <a:xfrm>
                <a:off x="7093683" y="3448843"/>
                <a:ext cx="454025" cy="396875"/>
              </a:xfrm>
              <a:custGeom>
                <a:avLst/>
                <a:gdLst>
                  <a:gd name="T0" fmla="*/ 121 w 121"/>
                  <a:gd name="T1" fmla="*/ 41 h 106"/>
                  <a:gd name="T2" fmla="*/ 82 w 121"/>
                  <a:gd name="T3" fmla="*/ 67 h 106"/>
                  <a:gd name="T4" fmla="*/ 0 w 121"/>
                  <a:gd name="T5" fmla="*/ 77 h 106"/>
                  <a:gd name="T6" fmla="*/ 0 w 121"/>
                  <a:gd name="T7" fmla="*/ 76 h 106"/>
                  <a:gd name="T8" fmla="*/ 121 w 121"/>
                  <a:gd name="T9" fmla="*/ 4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6">
                    <a:moveTo>
                      <a:pt x="121" y="41"/>
                    </a:moveTo>
                    <a:cubicBezTo>
                      <a:pt x="106" y="39"/>
                      <a:pt x="87" y="56"/>
                      <a:pt x="82" y="67"/>
                    </a:cubicBezTo>
                    <a:cubicBezTo>
                      <a:pt x="71" y="93"/>
                      <a:pt x="26" y="106"/>
                      <a:pt x="0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39"/>
                      <a:pt x="51" y="0"/>
                      <a:pt x="121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1"/>
              <p:cNvSpPr>
                <a:spLocks/>
              </p:cNvSpPr>
              <p:nvPr/>
            </p:nvSpPr>
            <p:spPr bwMode="auto">
              <a:xfrm>
                <a:off x="7093683" y="3482181"/>
                <a:ext cx="454025" cy="355600"/>
              </a:xfrm>
              <a:custGeom>
                <a:avLst/>
                <a:gdLst>
                  <a:gd name="T0" fmla="*/ 121 w 121"/>
                  <a:gd name="T1" fmla="*/ 32 h 95"/>
                  <a:gd name="T2" fmla="*/ 82 w 121"/>
                  <a:gd name="T3" fmla="*/ 58 h 95"/>
                  <a:gd name="T4" fmla="*/ 0 w 121"/>
                  <a:gd name="T5" fmla="*/ 68 h 95"/>
                  <a:gd name="T6" fmla="*/ 84 w 121"/>
                  <a:gd name="T7" fmla="*/ 30 h 95"/>
                  <a:gd name="T8" fmla="*/ 0 w 121"/>
                  <a:gd name="T9" fmla="*/ 67 h 95"/>
                  <a:gd name="T10" fmla="*/ 121 w 121"/>
                  <a:gd name="T11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95">
                    <a:moveTo>
                      <a:pt x="121" y="32"/>
                    </a:moveTo>
                    <a:cubicBezTo>
                      <a:pt x="106" y="30"/>
                      <a:pt x="87" y="47"/>
                      <a:pt x="82" y="58"/>
                    </a:cubicBezTo>
                    <a:cubicBezTo>
                      <a:pt x="68" y="91"/>
                      <a:pt x="21" y="95"/>
                      <a:pt x="0" y="68"/>
                    </a:cubicBezTo>
                    <a:cubicBezTo>
                      <a:pt x="13" y="55"/>
                      <a:pt x="52" y="34"/>
                      <a:pt x="84" y="30"/>
                    </a:cubicBezTo>
                    <a:cubicBezTo>
                      <a:pt x="52" y="28"/>
                      <a:pt x="14" y="44"/>
                      <a:pt x="0" y="67"/>
                    </a:cubicBezTo>
                    <a:cubicBezTo>
                      <a:pt x="21" y="7"/>
                      <a:pt x="67" y="0"/>
                      <a:pt x="121" y="3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5802212" y="5189668"/>
              <a:ext cx="2591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dirty="0" smtClea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FORMULACIÓN</a:t>
              </a:r>
              <a:endParaRPr lang="en-US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6631721" y="4499158"/>
              <a:ext cx="872074" cy="588963"/>
              <a:chOff x="6631721" y="4499158"/>
              <a:chExt cx="872074" cy="588963"/>
            </a:xfrm>
          </p:grpSpPr>
          <p:sp>
            <p:nvSpPr>
              <p:cNvPr id="73" name="Oval 71"/>
              <p:cNvSpPr>
                <a:spLocks noChangeArrowheads="1"/>
              </p:cNvSpPr>
              <p:nvPr/>
            </p:nvSpPr>
            <p:spPr bwMode="auto">
              <a:xfrm>
                <a:off x="6631721" y="4659676"/>
                <a:ext cx="269875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val 72"/>
              <p:cNvSpPr>
                <a:spLocks noChangeArrowheads="1"/>
              </p:cNvSpPr>
              <p:nvPr/>
            </p:nvSpPr>
            <p:spPr bwMode="auto">
              <a:xfrm>
                <a:off x="7232332" y="4645963"/>
                <a:ext cx="271463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val 73"/>
              <p:cNvSpPr>
                <a:spLocks noChangeArrowheads="1"/>
              </p:cNvSpPr>
              <p:nvPr/>
            </p:nvSpPr>
            <p:spPr bwMode="auto">
              <a:xfrm>
                <a:off x="6807933" y="4570596"/>
                <a:ext cx="514350" cy="5175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74"/>
              <p:cNvSpPr>
                <a:spLocks noChangeArrowheads="1"/>
              </p:cNvSpPr>
              <p:nvPr/>
            </p:nvSpPr>
            <p:spPr bwMode="auto">
              <a:xfrm>
                <a:off x="7090508" y="4546783"/>
                <a:ext cx="273050" cy="2714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75"/>
              <p:cNvSpPr>
                <a:spLocks noChangeArrowheads="1"/>
              </p:cNvSpPr>
              <p:nvPr/>
            </p:nvSpPr>
            <p:spPr bwMode="auto">
              <a:xfrm>
                <a:off x="6777771" y="4546783"/>
                <a:ext cx="271463" cy="2714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Oval 76"/>
              <p:cNvSpPr>
                <a:spLocks noChangeArrowheads="1"/>
              </p:cNvSpPr>
              <p:nvPr/>
            </p:nvSpPr>
            <p:spPr bwMode="auto">
              <a:xfrm>
                <a:off x="6928583" y="4499158"/>
                <a:ext cx="269875" cy="2698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20" name="Imagen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05" y="81539"/>
            <a:ext cx="1563149" cy="112400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92849" y="5796534"/>
            <a:ext cx="303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2017 - 2018</a:t>
            </a:r>
            <a:endParaRPr lang="es-PE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 flipH="1" flipV="1">
            <a:off x="774019" y="6210098"/>
            <a:ext cx="818830" cy="478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/>
          <p:cNvCxnSpPr/>
          <p:nvPr/>
        </p:nvCxnSpPr>
        <p:spPr>
          <a:xfrm flipH="1">
            <a:off x="4705901" y="6192318"/>
            <a:ext cx="927576" cy="3483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641040" y="1357839"/>
            <a:ext cx="2011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MONITOREO</a:t>
            </a:r>
            <a:endParaRPr lang="es-PE" b="1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s-PE" b="1" dirty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EVALUACIÓN</a:t>
            </a:r>
          </a:p>
          <a:p>
            <a:pPr algn="ctr"/>
            <a:r>
              <a:rPr lang="es-PE" b="1" dirty="0" smtClean="0">
                <a:solidFill>
                  <a:srgbClr val="7373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ACTUALIZACIÓN</a:t>
            </a:r>
            <a:endParaRPr lang="es-PE" b="1" dirty="0">
              <a:solidFill>
                <a:srgbClr val="7373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6992768" y="5855705"/>
            <a:ext cx="1364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  <a:endParaRPr lang="es-PE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7" name="Conector recto 86"/>
          <p:cNvCxnSpPr/>
          <p:nvPr/>
        </p:nvCxnSpPr>
        <p:spPr>
          <a:xfrm flipH="1" flipV="1">
            <a:off x="6672579" y="6210998"/>
            <a:ext cx="337163" cy="4788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/>
          <p:cNvCxnSpPr/>
          <p:nvPr/>
        </p:nvCxnSpPr>
        <p:spPr>
          <a:xfrm flipH="1">
            <a:off x="8325289" y="6209648"/>
            <a:ext cx="326416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6" grpId="0"/>
      <p:bldP spid="14" grpId="0"/>
      <p:bldP spid="8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</TotalTime>
  <Words>1078</Words>
  <Application>Microsoft Office PowerPoint</Application>
  <PresentationFormat>Panorámica</PresentationFormat>
  <Paragraphs>217</Paragraphs>
  <Slides>19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MS PGothic</vt:lpstr>
      <vt:lpstr>Arial</vt:lpstr>
      <vt:lpstr>Arial Black</vt:lpstr>
      <vt:lpstr>Calibri</vt:lpstr>
      <vt:lpstr>Calibri Light</vt:lpstr>
      <vt:lpstr>Century Gothic</vt:lpstr>
      <vt:lpstr>Segoe UI</vt:lpstr>
      <vt:lpstr>Times New Roman</vt:lpstr>
      <vt:lpstr>Wingdings</vt:lpstr>
      <vt:lpstr>Tema de Office</vt:lpstr>
      <vt:lpstr>1_Tema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 Martín tiene 5’ 120, 196.67 ha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468</cp:revision>
  <dcterms:created xsi:type="dcterms:W3CDTF">2018-11-09T15:54:18Z</dcterms:created>
  <dcterms:modified xsi:type="dcterms:W3CDTF">2019-08-13T13:31:28Z</dcterms:modified>
</cp:coreProperties>
</file>